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sldIdLst>
    <p:sldId id="256" r:id="rId3"/>
    <p:sldId id="324" r:id="rId4"/>
    <p:sldId id="326" r:id="rId5"/>
    <p:sldId id="309" r:id="rId6"/>
    <p:sldId id="303" r:id="rId7"/>
    <p:sldId id="264" r:id="rId8"/>
    <p:sldId id="307" r:id="rId9"/>
    <p:sldId id="305" r:id="rId10"/>
    <p:sldId id="320" r:id="rId11"/>
    <p:sldId id="321" r:id="rId12"/>
    <p:sldId id="322" r:id="rId13"/>
    <p:sldId id="323" r:id="rId14"/>
    <p:sldId id="262" r:id="rId1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charset="-122"/>
        <a:ea typeface="等线" panose="02010600030101010101" charset="-122"/>
        <a:cs typeface="+mn-cs"/>
      </a:defRPr>
    </a:lvl9pPr>
  </p:defaultTextStyle>
  <p:extLst>
    <p:ext uri="{EFAFB233-063F-42B5-8137-9DF3F51BA10A}">
      <p15:sldGuideLst xmlns:p15="http://schemas.microsoft.com/office/powerpoint/2012/main">
        <p15:guide id="1" orient="horz" pos="2175">
          <p15:clr>
            <a:srgbClr val="A4A3A4"/>
          </p15:clr>
        </p15:guide>
        <p15:guide id="2" pos="29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96C6"/>
    <a:srgbClr val="A39CCE"/>
    <a:srgbClr val="93C9CD"/>
    <a:srgbClr val="8FC4C7"/>
    <a:srgbClr val="96CED2"/>
    <a:srgbClr val="C2E0E2"/>
    <a:srgbClr val="7C92B9"/>
    <a:srgbClr val="90C6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p:restoredTop sz="94660"/>
  </p:normalViewPr>
  <p:slideViewPr>
    <p:cSldViewPr snapToGrid="0" showGuides="1">
      <p:cViewPr varScale="1">
        <p:scale>
          <a:sx n="86" d="100"/>
          <a:sy n="86" d="100"/>
        </p:scale>
        <p:origin x="614" y="62"/>
      </p:cViewPr>
      <p:guideLst>
        <p:guide orient="horz" pos="2175"/>
        <p:guide pos="2982"/>
      </p:guideLst>
    </p:cSldViewPr>
  </p:slideViewPr>
  <p:notesTextViewPr>
    <p:cViewPr>
      <p:scale>
        <a:sx n="1" d="1"/>
        <a:sy n="1" d="1"/>
      </p:scale>
      <p:origin x="0" y="0"/>
    </p:cViewPr>
  </p:notesTextViewPr>
  <p:sorterViewPr>
    <p:cViewPr>
      <p:scale>
        <a:sx n="33" d="100"/>
        <a:sy n="33" d="100"/>
      </p:scale>
      <p:origin x="0" y="0"/>
    </p:cViewPr>
  </p:sorter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单击以编辑母版副标题样式</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hasCustomPrompt="1"/>
          </p:nvPr>
        </p:nvSpPr>
        <p:spPr/>
        <p:txBody>
          <a:bodyPr vert="eaVert"/>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ean Layou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5" name="Picture Placeholder 14"/>
          <p:cNvSpPr>
            <a:spLocks noGrp="1"/>
          </p:cNvSpPr>
          <p:nvPr userDrawn="1">
            <p:ph type="pic" sz="quarter" idx="14"/>
          </p:nvPr>
        </p:nvSpPr>
        <p:spPr>
          <a:xfrm>
            <a:off x="924729" y="2099434"/>
            <a:ext cx="1517498" cy="1517498"/>
          </a:xfrm>
          <a:prstGeom prst="ellipse">
            <a:avLst/>
          </a:prstGeom>
        </p:spPr>
        <p:txBody>
          <a:bodyPr/>
          <a:lstStyle/>
          <a:p>
            <a:pPr fontAlgn="auto"/>
            <a:endParaRPr lang="fr-CA" strike="noStrike" noProof="1"/>
          </a:p>
        </p:txBody>
      </p:sp>
      <p:sp>
        <p:nvSpPr>
          <p:cNvPr id="36" name="Picture Placeholder 14"/>
          <p:cNvSpPr>
            <a:spLocks noGrp="1"/>
          </p:cNvSpPr>
          <p:nvPr>
            <p:ph type="pic" sz="quarter" idx="15"/>
          </p:nvPr>
        </p:nvSpPr>
        <p:spPr>
          <a:xfrm>
            <a:off x="6441609" y="2099434"/>
            <a:ext cx="1517498" cy="1517498"/>
          </a:xfrm>
          <a:prstGeom prst="ellipse">
            <a:avLst/>
          </a:prstGeom>
        </p:spPr>
        <p:txBody>
          <a:bodyPr/>
          <a:lstStyle/>
          <a:p>
            <a:pPr fontAlgn="auto"/>
            <a:endParaRPr lang="fr-CA" strike="noStrike" noProof="1"/>
          </a:p>
        </p:txBody>
      </p:sp>
      <p:sp>
        <p:nvSpPr>
          <p:cNvPr id="39" name="Picture Placeholder 14"/>
          <p:cNvSpPr>
            <a:spLocks noGrp="1"/>
          </p:cNvSpPr>
          <p:nvPr>
            <p:ph type="pic" sz="quarter" idx="16"/>
          </p:nvPr>
        </p:nvSpPr>
        <p:spPr>
          <a:xfrm>
            <a:off x="924729" y="4390497"/>
            <a:ext cx="1517498" cy="1517498"/>
          </a:xfrm>
          <a:prstGeom prst="ellipse">
            <a:avLst/>
          </a:prstGeom>
        </p:spPr>
        <p:txBody>
          <a:bodyPr/>
          <a:lstStyle/>
          <a:p>
            <a:pPr fontAlgn="auto"/>
            <a:endParaRPr lang="fr-CA" strike="noStrike" noProof="1"/>
          </a:p>
        </p:txBody>
      </p:sp>
      <p:sp>
        <p:nvSpPr>
          <p:cNvPr id="40" name="Picture Placeholder 14"/>
          <p:cNvSpPr>
            <a:spLocks noGrp="1"/>
          </p:cNvSpPr>
          <p:nvPr>
            <p:ph type="pic" sz="quarter" idx="17"/>
          </p:nvPr>
        </p:nvSpPr>
        <p:spPr>
          <a:xfrm>
            <a:off x="6441609" y="4390497"/>
            <a:ext cx="1517498" cy="1517498"/>
          </a:xfrm>
          <a:prstGeom prst="ellipse">
            <a:avLst/>
          </a:prstGeom>
        </p:spPr>
        <p:txBody>
          <a:bodyPr/>
          <a:lstStyle/>
          <a:p>
            <a:pPr fontAlgn="auto"/>
            <a:endParaRPr lang="fr-CA" strike="noStrike" noProof="1"/>
          </a:p>
        </p:txBody>
      </p:sp>
      <p:sp>
        <p:nvSpPr>
          <p:cNvPr id="2" name="日期占位符 1"/>
          <p:cNvSpPr>
            <a:spLocks noGrp="1"/>
          </p:cNvSpPr>
          <p:nvPr>
            <p:ph type="dt" sz="half" idx="18"/>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9"/>
          </p:nvPr>
        </p:nvSpPr>
        <p:spPr/>
        <p:txBody>
          <a:bodyPr/>
          <a:lstStyle/>
          <a:p>
            <a:pPr fontAlgn="auto"/>
            <a:endParaRPr lang="zh-CN" altLang="en-US" strike="noStrike" noProof="1"/>
          </a:p>
        </p:txBody>
      </p:sp>
      <p:sp>
        <p:nvSpPr>
          <p:cNvPr id="4" name="灯片编号占位符 3"/>
          <p:cNvSpPr>
            <a:spLocks noGrp="1"/>
          </p:cNvSpPr>
          <p:nvPr>
            <p:ph type="sldNum" sz="quarter" idx="20"/>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4_Title Slide">
    <p:spTree>
      <p:nvGrpSpPr>
        <p:cNvPr id="1" name=""/>
        <p:cNvGrpSpPr/>
        <p:nvPr/>
      </p:nvGrpSpPr>
      <p:grpSpPr>
        <a:xfrm>
          <a:off x="0" y="0"/>
          <a:ext cx="0" cy="0"/>
          <a:chOff x="0" y="0"/>
          <a:chExt cx="0" cy="0"/>
        </a:xfrm>
      </p:grpSpPr>
      <p:sp>
        <p:nvSpPr>
          <p:cNvPr id="4" name="Picture Placeholder 14"/>
          <p:cNvSpPr>
            <a:spLocks noGrp="1"/>
          </p:cNvSpPr>
          <p:nvPr>
            <p:ph type="pic" sz="quarter" idx="11" hasCustomPrompt="1"/>
          </p:nvPr>
        </p:nvSpPr>
        <p:spPr>
          <a:xfrm>
            <a:off x="1058899" y="1828800"/>
            <a:ext cx="4859988" cy="2829697"/>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Source Sans Pro" charset="0"/>
              </a:defRPr>
            </a:lvl1pPr>
          </a:lstStyle>
          <a:p>
            <a:pPr fontAlgn="auto"/>
            <a:r>
              <a:rPr lang="en-US" strike="noStrike" noProof="1"/>
              <a:t>Insert Image</a:t>
            </a:r>
          </a:p>
        </p:txBody>
      </p:sp>
      <p:sp>
        <p:nvSpPr>
          <p:cNvPr id="7" name="Picture Placeholder 14"/>
          <p:cNvSpPr>
            <a:spLocks noGrp="1"/>
          </p:cNvSpPr>
          <p:nvPr>
            <p:ph type="pic" sz="quarter" idx="12" hasCustomPrompt="1"/>
          </p:nvPr>
        </p:nvSpPr>
        <p:spPr>
          <a:xfrm>
            <a:off x="6174597" y="1828800"/>
            <a:ext cx="4859988" cy="2829697"/>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Source Sans Pro" charset="0"/>
              </a:defRPr>
            </a:lvl1pPr>
          </a:lstStyle>
          <a:p>
            <a:pPr fontAlgn="auto"/>
            <a:r>
              <a:rPr lang="en-US" strike="noStrike" noProof="1"/>
              <a:t>Insert Image</a:t>
            </a:r>
          </a:p>
        </p:txBody>
      </p:sp>
      <p:sp>
        <p:nvSpPr>
          <p:cNvPr id="2" name="日期占位符 1"/>
          <p:cNvSpPr>
            <a:spLocks noGrp="1"/>
          </p:cNvSpPr>
          <p:nvPr>
            <p:ph type="dt" sz="half" idx="13"/>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4"/>
          </p:nvPr>
        </p:nvSpPr>
        <p:spPr/>
        <p:txBody>
          <a:bodyPr/>
          <a:lstStyle/>
          <a:p>
            <a:pPr fontAlgn="auto"/>
            <a:endParaRPr lang="zh-CN" altLang="en-US" strike="noStrike" noProof="1"/>
          </a:p>
        </p:txBody>
      </p:sp>
      <p:sp>
        <p:nvSpPr>
          <p:cNvPr id="5" name="灯片编号占位符 4"/>
          <p:cNvSpPr>
            <a:spLocks noGrp="1"/>
          </p:cNvSpPr>
          <p:nvPr>
            <p:ph type="sldNum" sz="quarter" idx="15"/>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单击以编辑母版副标题样式</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hasCustomPrompt="1"/>
          </p:nvPr>
        </p:nvSpPr>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编辑母版文本样式</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hasCustomPrompt="1"/>
          </p:nvPr>
        </p:nvSpPr>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hasCustomPrompt="1"/>
          </p:nvPr>
        </p:nvSpPr>
        <p:spPr>
          <a:xfrm>
            <a:off x="6172200" y="1825625"/>
            <a:ext cx="5181600" cy="435133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hasCustomPrompt="1"/>
          </p:nvPr>
        </p:nvSpPr>
        <p:spPr/>
        <p:txBody>
          <a:bodyPr vert="eaVert"/>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ean Layou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编辑母版文本样式</a:t>
            </a:r>
          </a:p>
        </p:txBody>
      </p:sp>
      <p:sp>
        <p:nvSpPr>
          <p:cNvPr id="4" name="日期占位符 3"/>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5" name="Picture Placeholder 14"/>
          <p:cNvSpPr>
            <a:spLocks noGrp="1"/>
          </p:cNvSpPr>
          <p:nvPr userDrawn="1">
            <p:ph type="pic" sz="quarter" idx="14"/>
          </p:nvPr>
        </p:nvSpPr>
        <p:spPr>
          <a:xfrm>
            <a:off x="924729" y="2099434"/>
            <a:ext cx="1517498" cy="1517498"/>
          </a:xfrm>
          <a:prstGeom prst="ellipse">
            <a:avLst/>
          </a:prstGeom>
        </p:spPr>
        <p:txBody>
          <a:bodyPr/>
          <a:lstStyle/>
          <a:p>
            <a:pPr fontAlgn="auto"/>
            <a:endParaRPr lang="fr-CA" strike="noStrike" noProof="1"/>
          </a:p>
        </p:txBody>
      </p:sp>
      <p:sp>
        <p:nvSpPr>
          <p:cNvPr id="36" name="Picture Placeholder 14"/>
          <p:cNvSpPr>
            <a:spLocks noGrp="1"/>
          </p:cNvSpPr>
          <p:nvPr>
            <p:ph type="pic" sz="quarter" idx="15"/>
          </p:nvPr>
        </p:nvSpPr>
        <p:spPr>
          <a:xfrm>
            <a:off x="6441609" y="2099434"/>
            <a:ext cx="1517498" cy="1517498"/>
          </a:xfrm>
          <a:prstGeom prst="ellipse">
            <a:avLst/>
          </a:prstGeom>
        </p:spPr>
        <p:txBody>
          <a:bodyPr/>
          <a:lstStyle/>
          <a:p>
            <a:pPr fontAlgn="auto"/>
            <a:endParaRPr lang="fr-CA" strike="noStrike" noProof="1"/>
          </a:p>
        </p:txBody>
      </p:sp>
      <p:sp>
        <p:nvSpPr>
          <p:cNvPr id="39" name="Picture Placeholder 14"/>
          <p:cNvSpPr>
            <a:spLocks noGrp="1"/>
          </p:cNvSpPr>
          <p:nvPr>
            <p:ph type="pic" sz="quarter" idx="16"/>
          </p:nvPr>
        </p:nvSpPr>
        <p:spPr>
          <a:xfrm>
            <a:off x="924729" y="4390497"/>
            <a:ext cx="1517498" cy="1517498"/>
          </a:xfrm>
          <a:prstGeom prst="ellipse">
            <a:avLst/>
          </a:prstGeom>
        </p:spPr>
        <p:txBody>
          <a:bodyPr/>
          <a:lstStyle/>
          <a:p>
            <a:pPr fontAlgn="auto"/>
            <a:endParaRPr lang="fr-CA" strike="noStrike" noProof="1"/>
          </a:p>
        </p:txBody>
      </p:sp>
      <p:sp>
        <p:nvSpPr>
          <p:cNvPr id="40" name="Picture Placeholder 14"/>
          <p:cNvSpPr>
            <a:spLocks noGrp="1"/>
          </p:cNvSpPr>
          <p:nvPr>
            <p:ph type="pic" sz="quarter" idx="17"/>
          </p:nvPr>
        </p:nvSpPr>
        <p:spPr>
          <a:xfrm>
            <a:off x="6441609" y="4390497"/>
            <a:ext cx="1517498" cy="1517498"/>
          </a:xfrm>
          <a:prstGeom prst="ellipse">
            <a:avLst/>
          </a:prstGeom>
        </p:spPr>
        <p:txBody>
          <a:bodyPr/>
          <a:lstStyle/>
          <a:p>
            <a:pPr fontAlgn="auto"/>
            <a:endParaRPr lang="fr-CA" strike="noStrike" noProof="1"/>
          </a:p>
        </p:txBody>
      </p:sp>
      <p:sp>
        <p:nvSpPr>
          <p:cNvPr id="2" name="日期占位符 1"/>
          <p:cNvSpPr>
            <a:spLocks noGrp="1"/>
          </p:cNvSpPr>
          <p:nvPr>
            <p:ph type="dt" sz="half" idx="18"/>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9"/>
          </p:nvPr>
        </p:nvSpPr>
        <p:spPr/>
        <p:txBody>
          <a:bodyPr/>
          <a:lstStyle/>
          <a:p>
            <a:pPr fontAlgn="auto"/>
            <a:endParaRPr lang="zh-CN" altLang="en-US" strike="noStrike" noProof="1"/>
          </a:p>
        </p:txBody>
      </p:sp>
      <p:sp>
        <p:nvSpPr>
          <p:cNvPr id="4" name="灯片编号占位符 3"/>
          <p:cNvSpPr>
            <a:spLocks noGrp="1"/>
          </p:cNvSpPr>
          <p:nvPr>
            <p:ph type="sldNum" sz="quarter" idx="20"/>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pPr fontAlgn="auto"/>
            <a:r>
              <a:rPr lang="en-US" strike="noStrike" noProof="1"/>
              <a:t>Click to edit Master title style</a:t>
            </a:r>
          </a:p>
        </p:txBody>
      </p:sp>
      <p:sp>
        <p:nvSpPr>
          <p:cNvPr id="5" name="Picture Placeholder 2"/>
          <p:cNvSpPr>
            <a:spLocks noGrp="1"/>
          </p:cNvSpPr>
          <p:nvPr>
            <p:ph type="pic" sz="quarter" idx="10" hasCustomPrompt="1"/>
          </p:nvPr>
        </p:nvSpPr>
        <p:spPr>
          <a:xfrm>
            <a:off x="1828799" y="2144054"/>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pPr fontAlgn="auto"/>
            <a:r>
              <a:rPr lang="en-US" strike="noStrike" noProof="1"/>
              <a:t>Drag &amp; Drop Image</a:t>
            </a:r>
          </a:p>
        </p:txBody>
      </p:sp>
      <p:sp>
        <p:nvSpPr>
          <p:cNvPr id="8" name="Picture Placeholder 2"/>
          <p:cNvSpPr>
            <a:spLocks noGrp="1"/>
          </p:cNvSpPr>
          <p:nvPr>
            <p:ph type="pic" sz="quarter" idx="11" hasCustomPrompt="1"/>
          </p:nvPr>
        </p:nvSpPr>
        <p:spPr>
          <a:xfrm>
            <a:off x="1828799" y="4145311"/>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pPr fontAlgn="auto"/>
            <a:r>
              <a:rPr lang="en-US" strike="noStrike" noProof="1"/>
              <a:t>Drag &amp; Drop Image</a:t>
            </a:r>
          </a:p>
        </p:txBody>
      </p:sp>
      <p:sp>
        <p:nvSpPr>
          <p:cNvPr id="12" name="Picture Placeholder 2"/>
          <p:cNvSpPr>
            <a:spLocks noGrp="1"/>
          </p:cNvSpPr>
          <p:nvPr>
            <p:ph type="pic" sz="quarter" idx="12" hasCustomPrompt="1"/>
          </p:nvPr>
        </p:nvSpPr>
        <p:spPr>
          <a:xfrm>
            <a:off x="6264166" y="2144054"/>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pPr fontAlgn="auto"/>
            <a:r>
              <a:rPr lang="en-US" strike="noStrike" noProof="1"/>
              <a:t>Drag &amp; Drop Image</a:t>
            </a:r>
          </a:p>
        </p:txBody>
      </p:sp>
      <p:sp>
        <p:nvSpPr>
          <p:cNvPr id="13" name="Picture Placeholder 2"/>
          <p:cNvSpPr>
            <a:spLocks noGrp="1"/>
          </p:cNvSpPr>
          <p:nvPr>
            <p:ph type="pic" sz="quarter" idx="13" hasCustomPrompt="1"/>
          </p:nvPr>
        </p:nvSpPr>
        <p:spPr>
          <a:xfrm>
            <a:off x="6264166" y="4145311"/>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pPr fontAlgn="auto"/>
            <a:r>
              <a:rPr lang="en-US" strike="noStrike" noProof="1"/>
              <a:t>Drag &amp; Drop Image</a:t>
            </a:r>
          </a:p>
        </p:txBody>
      </p:sp>
      <p:sp>
        <p:nvSpPr>
          <p:cNvPr id="2" name="日期占位符 1"/>
          <p:cNvSpPr>
            <a:spLocks noGrp="1"/>
          </p:cNvSpPr>
          <p:nvPr>
            <p:ph type="dt" sz="half" idx="14"/>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5"/>
          </p:nvPr>
        </p:nvSpPr>
        <p:spPr/>
        <p:txBody>
          <a:bodyPr/>
          <a:lstStyle/>
          <a:p>
            <a:pPr fontAlgn="auto"/>
            <a:endParaRPr lang="zh-CN" altLang="en-US" strike="noStrike" noProof="1"/>
          </a:p>
        </p:txBody>
      </p:sp>
      <p:sp>
        <p:nvSpPr>
          <p:cNvPr id="4" name="灯片编号占位符 3"/>
          <p:cNvSpPr>
            <a:spLocks noGrp="1"/>
          </p:cNvSpPr>
          <p:nvPr>
            <p:ph type="sldNum" sz="quarter" idx="16"/>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4_Title Slide">
    <p:spTree>
      <p:nvGrpSpPr>
        <p:cNvPr id="1" name=""/>
        <p:cNvGrpSpPr/>
        <p:nvPr/>
      </p:nvGrpSpPr>
      <p:grpSpPr>
        <a:xfrm>
          <a:off x="0" y="0"/>
          <a:ext cx="0" cy="0"/>
          <a:chOff x="0" y="0"/>
          <a:chExt cx="0" cy="0"/>
        </a:xfrm>
      </p:grpSpPr>
      <p:sp>
        <p:nvSpPr>
          <p:cNvPr id="4" name="Picture Placeholder 14"/>
          <p:cNvSpPr>
            <a:spLocks noGrp="1"/>
          </p:cNvSpPr>
          <p:nvPr>
            <p:ph type="pic" sz="quarter" idx="11" hasCustomPrompt="1"/>
          </p:nvPr>
        </p:nvSpPr>
        <p:spPr>
          <a:xfrm>
            <a:off x="1058899" y="1828800"/>
            <a:ext cx="4859988" cy="2829697"/>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Source Sans Pro" charset="0"/>
              </a:defRPr>
            </a:lvl1pPr>
          </a:lstStyle>
          <a:p>
            <a:pPr fontAlgn="auto"/>
            <a:r>
              <a:rPr lang="en-US" strike="noStrike" noProof="1"/>
              <a:t>Insert Image</a:t>
            </a:r>
          </a:p>
        </p:txBody>
      </p:sp>
      <p:sp>
        <p:nvSpPr>
          <p:cNvPr id="7" name="Picture Placeholder 14"/>
          <p:cNvSpPr>
            <a:spLocks noGrp="1"/>
          </p:cNvSpPr>
          <p:nvPr>
            <p:ph type="pic" sz="quarter" idx="12" hasCustomPrompt="1"/>
          </p:nvPr>
        </p:nvSpPr>
        <p:spPr>
          <a:xfrm>
            <a:off x="6174597" y="1828800"/>
            <a:ext cx="4859988" cy="2829697"/>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Source Sans Pro" charset="0"/>
              </a:defRPr>
            </a:lvl1pPr>
          </a:lstStyle>
          <a:p>
            <a:pPr fontAlgn="auto"/>
            <a:r>
              <a:rPr lang="en-US" strike="noStrike" noProof="1"/>
              <a:t>Insert Image</a:t>
            </a:r>
          </a:p>
        </p:txBody>
      </p:sp>
      <p:sp>
        <p:nvSpPr>
          <p:cNvPr id="2" name="日期占位符 1"/>
          <p:cNvSpPr>
            <a:spLocks noGrp="1"/>
          </p:cNvSpPr>
          <p:nvPr>
            <p:ph type="dt" sz="half" idx="13"/>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4"/>
          </p:nvPr>
        </p:nvSpPr>
        <p:spPr/>
        <p:txBody>
          <a:bodyPr/>
          <a:lstStyle/>
          <a:p>
            <a:pPr fontAlgn="auto"/>
            <a:endParaRPr lang="zh-CN" altLang="en-US" strike="noStrike" noProof="1"/>
          </a:p>
        </p:txBody>
      </p:sp>
      <p:sp>
        <p:nvSpPr>
          <p:cNvPr id="5" name="灯片编号占位符 4"/>
          <p:cNvSpPr>
            <a:spLocks noGrp="1"/>
          </p:cNvSpPr>
          <p:nvPr>
            <p:ph type="sldNum" sz="quarter" idx="15"/>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hasCustomPrompt="1"/>
          </p:nvPr>
        </p:nvSpPr>
        <p:spPr>
          <a:xfrm>
            <a:off x="6172200" y="1825625"/>
            <a:ext cx="5181600" cy="435133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8"/>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p:transition spd="med">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70BCFC93-AFF5-42E2-A8B1-11BCB30641DF}" type="datetimeFigureOut">
              <a:rPr lang="zh-CN" altLang="en-US" strike="noStrike" noProof="1" smtClean="0">
                <a:latin typeface="+mn-lt"/>
                <a:ea typeface="+mn-ea"/>
                <a:cs typeface="+mn-cs"/>
              </a:rPr>
              <a:t>2020/12/17</a:t>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CE5694ED-9779-462D-B944-BCEDAD1247B3}"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ransition spd="med">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21"/>
          <p:cNvPicPr>
            <a:picLocks noChangeAspect="1"/>
          </p:cNvPicPr>
          <p:nvPr/>
        </p:nvPicPr>
        <p:blipFill>
          <a:blip r:embed="rId2"/>
          <a:stretch>
            <a:fillRect/>
          </a:stretch>
        </p:blipFill>
        <p:spPr>
          <a:xfrm>
            <a:off x="0" y="0"/>
            <a:ext cx="12192000" cy="6858000"/>
          </a:xfrm>
          <a:prstGeom prst="rect">
            <a:avLst/>
          </a:prstGeom>
          <a:noFill/>
          <a:ln w="9525">
            <a:noFill/>
          </a:ln>
        </p:spPr>
      </p:pic>
      <p:pic>
        <p:nvPicPr>
          <p:cNvPr id="2050" name="图片 22"/>
          <p:cNvPicPr>
            <a:picLocks noChangeAspect="1"/>
          </p:cNvPicPr>
          <p:nvPr/>
        </p:nvPicPr>
        <p:blipFill>
          <a:blip r:embed="rId3"/>
          <a:stretch>
            <a:fillRect/>
          </a:stretch>
        </p:blipFill>
        <p:spPr>
          <a:xfrm>
            <a:off x="614363" y="3095625"/>
            <a:ext cx="8753475" cy="3762375"/>
          </a:xfrm>
          <a:prstGeom prst="rect">
            <a:avLst/>
          </a:prstGeom>
          <a:noFill/>
          <a:ln w="9525">
            <a:noFill/>
          </a:ln>
        </p:spPr>
      </p:pic>
      <p:pic>
        <p:nvPicPr>
          <p:cNvPr id="2051" name="图片 4"/>
          <p:cNvPicPr>
            <a:picLocks noChangeAspect="1"/>
          </p:cNvPicPr>
          <p:nvPr/>
        </p:nvPicPr>
        <p:blipFill>
          <a:blip r:embed="rId4"/>
          <a:stretch>
            <a:fillRect/>
          </a:stretch>
        </p:blipFill>
        <p:spPr>
          <a:xfrm>
            <a:off x="5549900" y="0"/>
            <a:ext cx="6642100" cy="1844675"/>
          </a:xfrm>
          <a:prstGeom prst="rect">
            <a:avLst/>
          </a:prstGeom>
          <a:noFill/>
          <a:ln w="9525">
            <a:noFill/>
          </a:ln>
        </p:spPr>
      </p:pic>
      <p:pic>
        <p:nvPicPr>
          <p:cNvPr id="2052" name="图片 3"/>
          <p:cNvPicPr>
            <a:picLocks noChangeAspect="1"/>
          </p:cNvPicPr>
          <p:nvPr/>
        </p:nvPicPr>
        <p:blipFill>
          <a:blip r:embed="rId5"/>
          <a:srcRect l="15488" r="17957"/>
          <a:stretch>
            <a:fillRect/>
          </a:stretch>
        </p:blipFill>
        <p:spPr>
          <a:xfrm>
            <a:off x="0" y="0"/>
            <a:ext cx="12192000" cy="6858000"/>
          </a:xfrm>
          <a:prstGeom prst="rect">
            <a:avLst/>
          </a:prstGeom>
          <a:noFill/>
          <a:ln w="9525">
            <a:noFill/>
          </a:ln>
        </p:spPr>
      </p:pic>
      <p:grpSp>
        <p:nvGrpSpPr>
          <p:cNvPr id="2053" name="组合 26"/>
          <p:cNvGrpSpPr/>
          <p:nvPr/>
        </p:nvGrpSpPr>
        <p:grpSpPr>
          <a:xfrm>
            <a:off x="1" y="2313305"/>
            <a:ext cx="10929938" cy="2511425"/>
            <a:chOff x="-27057" y="2340912"/>
            <a:chExt cx="9203015" cy="2511117"/>
          </a:xfrm>
        </p:grpSpPr>
        <p:sp>
          <p:nvSpPr>
            <p:cNvPr id="7" name="矩形 6"/>
            <p:cNvSpPr/>
            <p:nvPr/>
          </p:nvSpPr>
          <p:spPr>
            <a:xfrm>
              <a:off x="-27057" y="2340912"/>
              <a:ext cx="9203015" cy="2511117"/>
            </a:xfrm>
            <a:prstGeom prst="rect">
              <a:avLst/>
            </a:prstGeom>
            <a:solidFill>
              <a:schemeClr val="bg1">
                <a:alpha val="6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778EB7"/>
                </a:solidFill>
              </a:endParaRPr>
            </a:p>
          </p:txBody>
        </p:sp>
        <p:grpSp>
          <p:nvGrpSpPr>
            <p:cNvPr id="2055" name="组合 7"/>
            <p:cNvGrpSpPr/>
            <p:nvPr/>
          </p:nvGrpSpPr>
          <p:grpSpPr>
            <a:xfrm>
              <a:off x="52476" y="2570653"/>
              <a:ext cx="9007368" cy="890045"/>
              <a:chOff x="-66621" y="2637155"/>
              <a:chExt cx="9007368" cy="890045"/>
            </a:xfrm>
          </p:grpSpPr>
          <p:sp>
            <p:nvSpPr>
              <p:cNvPr id="2056" name="文本框 18"/>
              <p:cNvSpPr txBox="1"/>
              <p:nvPr/>
            </p:nvSpPr>
            <p:spPr>
              <a:xfrm>
                <a:off x="-66621" y="2637155"/>
                <a:ext cx="9007368" cy="830895"/>
              </a:xfrm>
              <a:prstGeom prst="rect">
                <a:avLst/>
              </a:prstGeom>
              <a:noFill/>
              <a:ln w="9525">
                <a:noFill/>
              </a:ln>
            </p:spPr>
            <p:txBody>
              <a:bodyPr>
                <a:spAutoFit/>
              </a:bodyPr>
              <a:lstStyle/>
              <a:p>
                <a:pPr algn="ctr"/>
                <a:r>
                  <a:rPr lang="zh-CN" altLang="en-US" sz="4800" b="1" dirty="0">
                    <a:solidFill>
                      <a:srgbClr val="002060"/>
                    </a:solidFill>
                    <a:latin typeface="微软雅黑" panose="020B0503020204020204" pitchFamily="34" charset="-122"/>
                    <a:ea typeface="微软雅黑" panose="020B0503020204020204" pitchFamily="34" charset="-122"/>
                  </a:rPr>
                  <a:t>比特币安全评估概率模型</a:t>
                </a:r>
              </a:p>
            </p:txBody>
          </p:sp>
          <p:cxnSp>
            <p:nvCxnSpPr>
              <p:cNvPr id="18" name="直接连接符 17"/>
              <p:cNvCxnSpPr/>
              <p:nvPr/>
            </p:nvCxnSpPr>
            <p:spPr>
              <a:xfrm>
                <a:off x="1251825" y="3527200"/>
                <a:ext cx="6181753" cy="0"/>
              </a:xfrm>
              <a:prstGeom prst="line">
                <a:avLst/>
              </a:prstGeom>
              <a:ln w="12700">
                <a:solidFill>
                  <a:srgbClr val="778EB7"/>
                </a:solidFill>
              </a:ln>
            </p:spPr>
            <p:style>
              <a:lnRef idx="1">
                <a:schemeClr val="accent1"/>
              </a:lnRef>
              <a:fillRef idx="0">
                <a:schemeClr val="accent1"/>
              </a:fillRef>
              <a:effectRef idx="0">
                <a:schemeClr val="accent1"/>
              </a:effectRef>
              <a:fontRef idx="minor">
                <a:schemeClr val="tx1"/>
              </a:fontRef>
            </p:style>
          </p:cxnSp>
        </p:grpSp>
        <p:grpSp>
          <p:nvGrpSpPr>
            <p:cNvPr id="2059" name="组合 8"/>
            <p:cNvGrpSpPr/>
            <p:nvPr/>
          </p:nvGrpSpPr>
          <p:grpSpPr>
            <a:xfrm>
              <a:off x="2162074" y="4033598"/>
              <a:ext cx="2393753" cy="498072"/>
              <a:chOff x="2269880" y="4232180"/>
              <a:chExt cx="2393753" cy="498072"/>
            </a:xfrm>
          </p:grpSpPr>
          <p:sp>
            <p:nvSpPr>
              <p:cNvPr id="15" name="出自【趣你的PPT】(微信:qunideppt)：最优质的PPT资源库"/>
              <p:cNvSpPr/>
              <p:nvPr/>
            </p:nvSpPr>
            <p:spPr>
              <a:xfrm>
                <a:off x="3786614" y="4232180"/>
                <a:ext cx="877019" cy="3692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b="1" kern="0" dirty="0">
                    <a:solidFill>
                      <a:srgbClr val="002060"/>
                    </a:solidFill>
                    <a:latin typeface="微软雅黑" panose="020B0503020204020204" pitchFamily="34" charset="-122"/>
                    <a:ea typeface="微软雅黑" panose="020B0503020204020204" pitchFamily="34" charset="-122"/>
                  </a:rPr>
                  <a:t>汇报人</a:t>
                </a:r>
                <a:r>
                  <a:rPr kumimoji="0" lang="zh-CN" altLang="en-US" sz="18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sp>
            <p:nvSpPr>
              <p:cNvPr id="16" name="出自【趣你的PPT】(微信:qunideppt)：最优质的PPT资源库"/>
              <p:cNvSpPr/>
              <p:nvPr/>
            </p:nvSpPr>
            <p:spPr>
              <a:xfrm>
                <a:off x="2269880" y="4333778"/>
                <a:ext cx="953636" cy="396474"/>
              </a:xfrm>
              <a:prstGeom prst="rect">
                <a:avLst/>
              </a:prstGeom>
            </p:spPr>
            <p:txBody>
              <a:bodyPr wrap="square">
                <a:spAutoFit/>
              </a:bodyPr>
              <a:lstStyle/>
              <a:p>
                <a:endParaRPr lang="zh-CN" altLang="en-US" sz="2000" dirty="0">
                  <a:solidFill>
                    <a:srgbClr val="002060"/>
                  </a:solidFill>
                  <a:latin typeface="微软雅黑" panose="020B0503020204020204" pitchFamily="34" charset="-122"/>
                  <a:ea typeface="微软雅黑" panose="020B0503020204020204" pitchFamily="34" charset="-122"/>
                </a:endParaRPr>
              </a:p>
            </p:txBody>
          </p:sp>
        </p:grpSp>
      </p:grpSp>
      <p:sp>
        <p:nvSpPr>
          <p:cNvPr id="4" name="文本框 3"/>
          <p:cNvSpPr txBox="1"/>
          <p:nvPr/>
        </p:nvSpPr>
        <p:spPr>
          <a:xfrm>
            <a:off x="5490080" y="3985780"/>
            <a:ext cx="6189980" cy="368300"/>
          </a:xfrm>
          <a:prstGeom prst="rect">
            <a:avLst/>
          </a:prstGeom>
          <a:noFill/>
        </p:spPr>
        <p:txBody>
          <a:bodyPr wrap="square" rtlCol="0">
            <a:spAutoFit/>
          </a:bodyPr>
          <a:lstStyle/>
          <a:p>
            <a:r>
              <a:rPr lang="zh-CN" altLang="en-US" dirty="0">
                <a:solidFill>
                  <a:schemeClr val="accent3">
                    <a:lumMod val="50000"/>
                  </a:schemeClr>
                </a:solidFill>
                <a:latin typeface="微软雅黑" panose="020B0503020204020204" pitchFamily="34" charset="-122"/>
                <a:ea typeface="微软雅黑" panose="020B0503020204020204" pitchFamily="34" charset="-122"/>
              </a:rPr>
              <a:t>周川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0-#ppt_w/2"/>
                                          </p:val>
                                        </p:tav>
                                        <p:tav tm="100000">
                                          <p:val>
                                            <p:strVal val="#ppt_x"/>
                                          </p:val>
                                        </p:tav>
                                      </p:tavLst>
                                    </p:anim>
                                    <p:anim calcmode="lin" valueType="num">
                                      <p:cBhvr additive="base">
                                        <p:cTn id="8" dur="500" fill="hold"/>
                                        <p:tgtEl>
                                          <p:spTgt spid="205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98" name="组合 74"/>
          <p:cNvGrpSpPr/>
          <p:nvPr/>
        </p:nvGrpSpPr>
        <p:grpSpPr>
          <a:xfrm>
            <a:off x="555625" y="598488"/>
            <a:ext cx="3690938" cy="954107"/>
            <a:chOff x="314768" y="240848"/>
            <a:chExt cx="3690814" cy="952913"/>
          </a:xfrm>
        </p:grpSpPr>
        <p:sp>
          <p:nvSpPr>
            <p:cNvPr id="15399" name="文本框 75"/>
            <p:cNvSpPr txBox="1"/>
            <p:nvPr/>
          </p:nvSpPr>
          <p:spPr>
            <a:xfrm>
              <a:off x="1185108" y="240848"/>
              <a:ext cx="2820474" cy="952913"/>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分叉攻击成功率</a:t>
              </a:r>
            </a:p>
            <a:p>
              <a:endParaRPr lang="zh-CN" altLang="en-US" sz="2800" b="1" dirty="0">
                <a:solidFill>
                  <a:srgbClr val="7C92B9"/>
                </a:solidFill>
                <a:latin typeface="微软雅黑" panose="020B0503020204020204" pitchFamily="34" charset="-122"/>
                <a:ea typeface="微软雅黑" panose="020B0503020204020204" pitchFamily="34" charset="-122"/>
              </a:endParaRPr>
            </a:p>
          </p:txBody>
        </p:sp>
        <p:grpSp>
          <p:nvGrpSpPr>
            <p:cNvPr id="15400" name="组合 76"/>
            <p:cNvGrpSpPr/>
            <p:nvPr/>
          </p:nvGrpSpPr>
          <p:grpSpPr>
            <a:xfrm>
              <a:off x="314768" y="301787"/>
              <a:ext cx="665208" cy="389721"/>
              <a:chOff x="907560" y="884624"/>
              <a:chExt cx="780449" cy="457236"/>
            </a:xfrm>
          </p:grpSpPr>
          <p:sp>
            <p:nvSpPr>
              <p:cNvPr id="15401" name="矩形 77"/>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15402" name="矩形 7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5CF2BDC-B175-41DE-96F7-1845E893B234}"/>
                  </a:ext>
                </a:extLst>
              </p:cNvPr>
              <p:cNvSpPr txBox="1"/>
              <p:nvPr/>
            </p:nvSpPr>
            <p:spPr>
              <a:xfrm>
                <a:off x="2703112" y="1919620"/>
                <a:ext cx="6130840" cy="3222549"/>
              </a:xfrm>
              <a:prstGeom prst="rect">
                <a:avLst/>
              </a:prstGeom>
              <a:noFill/>
            </p:spPr>
            <p:txBody>
              <a:bodyPr wrap="square" rtlCol="0">
                <a:spAutoFit/>
              </a:bodyPr>
              <a:lstStyle/>
              <a:p>
                <a:r>
                  <a:rPr lang="zh-CN" altLang="en-US" sz="2400" dirty="0">
                    <a:solidFill>
                      <a:srgbClr val="121212"/>
                    </a:solidFill>
                    <a:latin typeface="-apple-system"/>
                  </a:rPr>
                  <a:t>泊松分布：</a:t>
                </a:r>
                <a:r>
                  <a:rPr lang="zh-CN" altLang="en-US" sz="2400" b="0" i="0" dirty="0">
                    <a:solidFill>
                      <a:srgbClr val="202122"/>
                    </a:solidFill>
                    <a:effectLst/>
                    <a:latin typeface="Arial" panose="020B0604020202020204" pitchFamily="34" charset="0"/>
                  </a:rPr>
                  <a:t>适合于描述</a:t>
                </a:r>
                <a:r>
                  <a:rPr lang="zh-CN" altLang="en-US" sz="2400" dirty="0">
                    <a:solidFill>
                      <a:srgbClr val="202122"/>
                    </a:solidFill>
                    <a:latin typeface="Arial" panose="020B0604020202020204" pitchFamily="34" charset="0"/>
                  </a:rPr>
                  <a:t>一定</a:t>
                </a:r>
                <a:r>
                  <a:rPr lang="zh-CN" altLang="en-US" sz="2400" b="0" i="0" dirty="0">
                    <a:solidFill>
                      <a:srgbClr val="202122"/>
                    </a:solidFill>
                    <a:effectLst/>
                    <a:latin typeface="Arial" panose="020B0604020202020204" pitchFamily="34" charset="0"/>
                  </a:rPr>
                  <a:t>时间内随机事件发生的次数的概率分布，描述形式为</a:t>
                </a:r>
                <a:endParaRPr lang="en-US" altLang="zh-CN" sz="2400" b="0" i="0" dirty="0">
                  <a:solidFill>
                    <a:srgbClr val="202122"/>
                  </a:solidFill>
                  <a:effectLst/>
                  <a:latin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sz="2400" b="1" i="1" smtClean="0">
                          <a:solidFill>
                            <a:srgbClr val="202122"/>
                          </a:solidFill>
                          <a:effectLst/>
                          <a:latin typeface="Cambria Math" panose="02040503050406030204" pitchFamily="18" charset="0"/>
                        </a:rPr>
                        <m:t>𝑷</m:t>
                      </m:r>
                      <m:d>
                        <m:dPr>
                          <m:ctrlPr>
                            <a:rPr lang="en-US" altLang="zh-CN" sz="2400" b="1" i="1" smtClean="0">
                              <a:solidFill>
                                <a:srgbClr val="202122"/>
                              </a:solidFill>
                              <a:effectLst/>
                              <a:latin typeface="Cambria Math" panose="02040503050406030204" pitchFamily="18" charset="0"/>
                            </a:rPr>
                          </m:ctrlPr>
                        </m:dPr>
                        <m:e>
                          <m:r>
                            <a:rPr lang="en-US" altLang="zh-CN" sz="2400" b="1" i="1" smtClean="0">
                              <a:solidFill>
                                <a:srgbClr val="202122"/>
                              </a:solidFill>
                              <a:effectLst/>
                              <a:latin typeface="Cambria Math" panose="02040503050406030204" pitchFamily="18" charset="0"/>
                            </a:rPr>
                            <m:t>𝒌</m:t>
                          </m:r>
                        </m:e>
                      </m:d>
                      <m:r>
                        <a:rPr lang="en-US" altLang="zh-CN" sz="2400" b="1" i="1" smtClean="0">
                          <a:solidFill>
                            <a:srgbClr val="202122"/>
                          </a:solidFill>
                          <a:effectLst/>
                          <a:latin typeface="Cambria Math" panose="02040503050406030204" pitchFamily="18" charset="0"/>
                        </a:rPr>
                        <m:t>=</m:t>
                      </m:r>
                      <m:f>
                        <m:fPr>
                          <m:ctrlPr>
                            <a:rPr lang="en-US" altLang="zh-CN" sz="2400" b="1" i="1" smtClean="0">
                              <a:solidFill>
                                <a:srgbClr val="202122"/>
                              </a:solidFill>
                              <a:effectLst/>
                              <a:latin typeface="Cambria Math" panose="02040503050406030204" pitchFamily="18" charset="0"/>
                            </a:rPr>
                          </m:ctrlPr>
                        </m:fPr>
                        <m:num>
                          <m:sSup>
                            <m:sSupPr>
                              <m:ctrlPr>
                                <a:rPr lang="en-US" altLang="zh-CN" sz="2400" b="1" i="1" smtClean="0">
                                  <a:solidFill>
                                    <a:srgbClr val="202122"/>
                                  </a:solidFill>
                                  <a:effectLst/>
                                  <a:latin typeface="Cambria Math" panose="02040503050406030204" pitchFamily="18" charset="0"/>
                                </a:rPr>
                              </m:ctrlPr>
                            </m:sSupPr>
                            <m:e>
                              <m:r>
                                <a:rPr lang="en-US" altLang="zh-CN" sz="2400" b="1" i="1" smtClean="0">
                                  <a:solidFill>
                                    <a:srgbClr val="202122"/>
                                  </a:solidFill>
                                  <a:effectLst/>
                                  <a:latin typeface="Cambria Math" panose="02040503050406030204" pitchFamily="18" charset="0"/>
                                </a:rPr>
                                <m:t>𝝀</m:t>
                              </m:r>
                            </m:e>
                            <m:sup>
                              <m:r>
                                <a:rPr lang="en-US" altLang="zh-CN" sz="2400" b="1" i="1" smtClean="0">
                                  <a:solidFill>
                                    <a:srgbClr val="202122"/>
                                  </a:solidFill>
                                  <a:effectLst/>
                                  <a:latin typeface="Cambria Math" panose="02040503050406030204" pitchFamily="18" charset="0"/>
                                </a:rPr>
                                <m:t>𝒌</m:t>
                              </m:r>
                            </m:sup>
                          </m:sSup>
                        </m:num>
                        <m:den>
                          <m:r>
                            <a:rPr lang="en-US" altLang="zh-CN" sz="2400" b="1" i="1" smtClean="0">
                              <a:solidFill>
                                <a:srgbClr val="202122"/>
                              </a:solidFill>
                              <a:effectLst/>
                              <a:latin typeface="Cambria Math" panose="02040503050406030204" pitchFamily="18" charset="0"/>
                            </a:rPr>
                            <m:t>𝒌</m:t>
                          </m:r>
                          <m:r>
                            <a:rPr lang="en-US" altLang="zh-CN" sz="2400" b="1" i="1" smtClean="0">
                              <a:solidFill>
                                <a:srgbClr val="202122"/>
                              </a:solidFill>
                              <a:effectLst/>
                              <a:latin typeface="Cambria Math" panose="02040503050406030204" pitchFamily="18" charset="0"/>
                            </a:rPr>
                            <m:t>!</m:t>
                          </m:r>
                        </m:den>
                      </m:f>
                      <m:sSup>
                        <m:sSupPr>
                          <m:ctrlPr>
                            <a:rPr lang="en-US" altLang="zh-CN" sz="2400" b="1" i="1" smtClean="0">
                              <a:solidFill>
                                <a:srgbClr val="202122"/>
                              </a:solidFill>
                              <a:effectLst/>
                              <a:latin typeface="Cambria Math" panose="02040503050406030204" pitchFamily="18" charset="0"/>
                            </a:rPr>
                          </m:ctrlPr>
                        </m:sSupPr>
                        <m:e>
                          <m:r>
                            <a:rPr lang="en-US" altLang="zh-CN" sz="2400" b="1" i="1" smtClean="0">
                              <a:solidFill>
                                <a:srgbClr val="202122"/>
                              </a:solidFill>
                              <a:effectLst/>
                              <a:latin typeface="Cambria Math" panose="02040503050406030204" pitchFamily="18" charset="0"/>
                            </a:rPr>
                            <m:t>ⅇ</m:t>
                          </m:r>
                        </m:e>
                        <m:sup>
                          <m:r>
                            <a:rPr lang="en-US" altLang="zh-CN" sz="2400" b="1" i="1" smtClean="0">
                              <a:solidFill>
                                <a:srgbClr val="202122"/>
                              </a:solidFill>
                              <a:effectLst/>
                              <a:latin typeface="Cambria Math" panose="02040503050406030204" pitchFamily="18" charset="0"/>
                            </a:rPr>
                            <m:t>−</m:t>
                          </m:r>
                          <m:r>
                            <a:rPr lang="en-US" altLang="zh-CN" sz="2400" b="1" i="1" smtClean="0">
                              <a:solidFill>
                                <a:srgbClr val="202122"/>
                              </a:solidFill>
                              <a:effectLst/>
                              <a:latin typeface="Cambria Math" panose="02040503050406030204" pitchFamily="18" charset="0"/>
                            </a:rPr>
                            <m:t>𝝀</m:t>
                          </m:r>
                        </m:sup>
                      </m:sSup>
                    </m:oMath>
                  </m:oMathPara>
                </a14:m>
                <a:endParaRPr lang="en-US" altLang="zh-CN" sz="2400" b="1" i="0" dirty="0">
                  <a:solidFill>
                    <a:srgbClr val="202122"/>
                  </a:solidFill>
                  <a:effectLst/>
                  <a:latin typeface="Arial" panose="020B0604020202020204" pitchFamily="34" charset="0"/>
                </a:endParaRPr>
              </a:p>
              <a:p>
                <a:r>
                  <a:rPr lang="en-US" altLang="zh-CN" sz="2400" dirty="0">
                    <a:solidFill>
                      <a:srgbClr val="202122"/>
                    </a:solidFill>
                    <a:latin typeface="Arial" panose="020B0604020202020204" pitchFamily="34" charset="0"/>
                  </a:rPr>
                  <a:t>		</a:t>
                </a:r>
              </a:p>
              <a:p>
                <a:endParaRPr lang="en-US" altLang="zh-CN" sz="2400" dirty="0">
                  <a:solidFill>
                    <a:srgbClr val="202122"/>
                  </a:solidFill>
                  <a:latin typeface="Arial" panose="020B0604020202020204" pitchFamily="34" charset="0"/>
                </a:endParaRPr>
              </a:p>
              <a:p>
                <a:r>
                  <a:rPr lang="zh-CN" altLang="en-US" sz="2400" dirty="0">
                    <a:solidFill>
                      <a:srgbClr val="202122"/>
                    </a:solidFill>
                    <a:latin typeface="Arial" panose="020B0604020202020204" pitchFamily="34" charset="0"/>
                  </a:rPr>
                  <a:t>攻击者的当前打包的区块数</a:t>
                </a:r>
                <a:r>
                  <a:rPr lang="en-US" altLang="zh-CN" sz="2400" dirty="0">
                    <a:solidFill>
                      <a:srgbClr val="202122"/>
                    </a:solidFill>
                    <a:latin typeface="Arial" panose="020B0604020202020204" pitchFamily="34" charset="0"/>
                  </a:rPr>
                  <a:t>k</a:t>
                </a:r>
                <a:r>
                  <a:rPr lang="zh-CN" altLang="en-US" sz="2400" dirty="0">
                    <a:solidFill>
                      <a:srgbClr val="202122"/>
                    </a:solidFill>
                    <a:latin typeface="Arial" panose="020B0604020202020204" pitchFamily="34" charset="0"/>
                  </a:rPr>
                  <a:t>应服从</a:t>
                </a:r>
                <a14:m>
                  <m:oMath xmlns:m="http://schemas.openxmlformats.org/officeDocument/2006/math">
                    <m:r>
                      <a:rPr lang="zh-CN" altLang="en-US" sz="2400" b="1" i="1" smtClean="0">
                        <a:solidFill>
                          <a:srgbClr val="202122"/>
                        </a:solidFill>
                        <a:latin typeface="Cambria Math" panose="02040503050406030204" pitchFamily="18" charset="0"/>
                      </a:rPr>
                      <m:t>𝝀</m:t>
                    </m:r>
                    <m:r>
                      <a:rPr lang="zh-CN" altLang="en-US" sz="2400" b="1" i="1" smtClean="0">
                        <a:solidFill>
                          <a:srgbClr val="202122"/>
                        </a:solidFill>
                        <a:latin typeface="Cambria Math" panose="02040503050406030204" pitchFamily="18" charset="0"/>
                      </a:rPr>
                      <m:t>=</m:t>
                    </m:r>
                    <m:f>
                      <m:fPr>
                        <m:ctrlPr>
                          <a:rPr lang="zh-CN" altLang="en-US" sz="2400" b="1" i="1" smtClean="0">
                            <a:solidFill>
                              <a:srgbClr val="202122"/>
                            </a:solidFill>
                            <a:latin typeface="Cambria Math" panose="02040503050406030204" pitchFamily="18" charset="0"/>
                          </a:rPr>
                        </m:ctrlPr>
                      </m:fPr>
                      <m:num>
                        <m:r>
                          <a:rPr lang="zh-CN" altLang="en-US" sz="2400" b="1" i="1" smtClean="0">
                            <a:solidFill>
                              <a:srgbClr val="202122"/>
                            </a:solidFill>
                            <a:latin typeface="Cambria Math" panose="02040503050406030204" pitchFamily="18" charset="0"/>
                          </a:rPr>
                          <m:t>𝒒</m:t>
                        </m:r>
                      </m:num>
                      <m:den>
                        <m:r>
                          <a:rPr lang="zh-CN" altLang="en-US" sz="2400" b="1" i="1" smtClean="0">
                            <a:solidFill>
                              <a:srgbClr val="202122"/>
                            </a:solidFill>
                            <a:latin typeface="Cambria Math" panose="02040503050406030204" pitchFamily="18" charset="0"/>
                          </a:rPr>
                          <m:t>𝒑</m:t>
                        </m:r>
                      </m:den>
                    </m:f>
                    <m:r>
                      <a:rPr lang="zh-CN" altLang="en-US" sz="2400" b="1" i="1" smtClean="0">
                        <a:solidFill>
                          <a:srgbClr val="202122"/>
                        </a:solidFill>
                        <a:latin typeface="Cambria Math" panose="02040503050406030204" pitchFamily="18" charset="0"/>
                      </a:rPr>
                      <m:t>×</m:t>
                    </m:r>
                    <m:r>
                      <a:rPr lang="zh-CN" altLang="en-US" sz="2400" b="1" i="1" smtClean="0">
                        <a:solidFill>
                          <a:srgbClr val="202122"/>
                        </a:solidFill>
                        <a:latin typeface="Cambria Math" panose="02040503050406030204" pitchFamily="18" charset="0"/>
                      </a:rPr>
                      <m:t>𝒛</m:t>
                    </m:r>
                  </m:oMath>
                </a14:m>
                <a:r>
                  <a:rPr lang="zh-CN" altLang="en-US" sz="2400" dirty="0">
                    <a:solidFill>
                      <a:srgbClr val="202122"/>
                    </a:solidFill>
                    <a:latin typeface="Arial" panose="020B0604020202020204" pitchFamily="34" charset="0"/>
                  </a:rPr>
                  <a:t>的泊松分布</a:t>
                </a:r>
                <a:endParaRPr lang="en-US" altLang="zh-CN" sz="2400" dirty="0">
                  <a:solidFill>
                    <a:srgbClr val="121212"/>
                  </a:solidFill>
                  <a:latin typeface="-apple-system"/>
                </a:endParaRPr>
              </a:p>
            </p:txBody>
          </p:sp>
        </mc:Choice>
        <mc:Fallback xmlns="">
          <p:sp>
            <p:nvSpPr>
              <p:cNvPr id="7" name="文本框 6">
                <a:extLst>
                  <a:ext uri="{FF2B5EF4-FFF2-40B4-BE49-F238E27FC236}">
                    <a16:creationId xmlns:a16="http://schemas.microsoft.com/office/drawing/2014/main" id="{F5CF2BDC-B175-41DE-96F7-1845E893B234}"/>
                  </a:ext>
                </a:extLst>
              </p:cNvPr>
              <p:cNvSpPr txBox="1">
                <a:spLocks noRot="1" noChangeAspect="1" noMove="1" noResize="1" noEditPoints="1" noAdjustHandles="1" noChangeArrowheads="1" noChangeShapeType="1" noTextEdit="1"/>
              </p:cNvSpPr>
              <p:nvPr/>
            </p:nvSpPr>
            <p:spPr>
              <a:xfrm>
                <a:off x="2703112" y="1919620"/>
                <a:ext cx="6130840" cy="3222549"/>
              </a:xfrm>
              <a:prstGeom prst="rect">
                <a:avLst/>
              </a:prstGeom>
              <a:blipFill>
                <a:blip r:embed="rId2"/>
                <a:stretch>
                  <a:fillRect l="-1491" t="-1323" b="-37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55938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98" name="组合 74"/>
          <p:cNvGrpSpPr/>
          <p:nvPr/>
        </p:nvGrpSpPr>
        <p:grpSpPr>
          <a:xfrm>
            <a:off x="555625" y="598488"/>
            <a:ext cx="3690938" cy="954107"/>
            <a:chOff x="314768" y="240848"/>
            <a:chExt cx="3690814" cy="952913"/>
          </a:xfrm>
        </p:grpSpPr>
        <p:sp>
          <p:nvSpPr>
            <p:cNvPr id="15399" name="文本框 75"/>
            <p:cNvSpPr txBox="1"/>
            <p:nvPr/>
          </p:nvSpPr>
          <p:spPr>
            <a:xfrm>
              <a:off x="1185108" y="240848"/>
              <a:ext cx="2820474" cy="952913"/>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分叉攻击成功率</a:t>
              </a:r>
            </a:p>
            <a:p>
              <a:endParaRPr lang="zh-CN" altLang="en-US" sz="2800" b="1" dirty="0">
                <a:solidFill>
                  <a:srgbClr val="7C92B9"/>
                </a:solidFill>
                <a:latin typeface="微软雅黑" panose="020B0503020204020204" pitchFamily="34" charset="-122"/>
                <a:ea typeface="微软雅黑" panose="020B0503020204020204" pitchFamily="34" charset="-122"/>
              </a:endParaRPr>
            </a:p>
          </p:txBody>
        </p:sp>
        <p:grpSp>
          <p:nvGrpSpPr>
            <p:cNvPr id="15400" name="组合 76"/>
            <p:cNvGrpSpPr/>
            <p:nvPr/>
          </p:nvGrpSpPr>
          <p:grpSpPr>
            <a:xfrm>
              <a:off x="314768" y="301787"/>
              <a:ext cx="665208" cy="389721"/>
              <a:chOff x="907560" y="884624"/>
              <a:chExt cx="780449" cy="457236"/>
            </a:xfrm>
          </p:grpSpPr>
          <p:sp>
            <p:nvSpPr>
              <p:cNvPr id="15401" name="矩形 77"/>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15402" name="矩形 7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sp>
        <p:nvSpPr>
          <p:cNvPr id="7" name="文本框 6">
            <a:extLst>
              <a:ext uri="{FF2B5EF4-FFF2-40B4-BE49-F238E27FC236}">
                <a16:creationId xmlns:a16="http://schemas.microsoft.com/office/drawing/2014/main" id="{F5CF2BDC-B175-41DE-96F7-1845E893B234}"/>
              </a:ext>
            </a:extLst>
          </p:cNvPr>
          <p:cNvSpPr txBox="1"/>
          <p:nvPr/>
        </p:nvSpPr>
        <p:spPr>
          <a:xfrm>
            <a:off x="2639961" y="1378260"/>
            <a:ext cx="6130840" cy="830997"/>
          </a:xfrm>
          <a:prstGeom prst="rect">
            <a:avLst/>
          </a:prstGeom>
          <a:noFill/>
        </p:spPr>
        <p:txBody>
          <a:bodyPr wrap="square" rtlCol="0">
            <a:spAutoFit/>
          </a:bodyPr>
          <a:lstStyle/>
          <a:p>
            <a:r>
              <a:rPr lang="zh-CN" altLang="en-US" sz="2400" b="0" i="0" dirty="0">
                <a:solidFill>
                  <a:srgbClr val="121212"/>
                </a:solidFill>
                <a:effectLst/>
                <a:latin typeface="-apple-system"/>
              </a:rPr>
              <a:t>        攻击成功概率根据全概率公式可得：</a:t>
            </a:r>
            <a:endParaRPr lang="en-US" altLang="zh-CN" sz="2400" b="0" i="0" dirty="0">
              <a:solidFill>
                <a:srgbClr val="121212"/>
              </a:solidFill>
              <a:effectLst/>
              <a:latin typeface="-apple-system"/>
            </a:endParaRPr>
          </a:p>
          <a:p>
            <a:endParaRPr lang="en-US" altLang="zh-CN" sz="2400" dirty="0">
              <a:solidFill>
                <a:srgbClr val="121212"/>
              </a:solidFill>
              <a:latin typeface="-apple-system"/>
            </a:endParaRPr>
          </a:p>
        </p:txBody>
      </p:sp>
      <p:sp>
        <p:nvSpPr>
          <p:cNvPr id="8" name="文本框 7">
            <a:extLst>
              <a:ext uri="{FF2B5EF4-FFF2-40B4-BE49-F238E27FC236}">
                <a16:creationId xmlns:a16="http://schemas.microsoft.com/office/drawing/2014/main" id="{6DCA894C-98D1-4059-9614-516901CB840D}"/>
              </a:ext>
            </a:extLst>
          </p:cNvPr>
          <p:cNvSpPr txBox="1"/>
          <p:nvPr/>
        </p:nvSpPr>
        <p:spPr>
          <a:xfrm>
            <a:off x="3861788" y="3479915"/>
            <a:ext cx="3983112" cy="369332"/>
          </a:xfrm>
          <a:prstGeom prst="rect">
            <a:avLst/>
          </a:prstGeom>
          <a:noFill/>
        </p:spPr>
        <p:txBody>
          <a:bodyPr wrap="square" rtlCol="0">
            <a:spAutoFit/>
          </a:bodyPr>
          <a:lstStyle/>
          <a:p>
            <a:r>
              <a:rPr lang="zh-CN" altLang="en-US" dirty="0"/>
              <a:t>图</a:t>
            </a:r>
            <a:r>
              <a:rPr lang="en-US" altLang="zh-CN" dirty="0"/>
              <a:t>1-6</a:t>
            </a:r>
            <a:r>
              <a:rPr lang="zh-CN" altLang="en-US" dirty="0"/>
              <a:t>：全概率公式计算攻击成功概率</a:t>
            </a:r>
          </a:p>
        </p:txBody>
      </p:sp>
      <p:pic>
        <p:nvPicPr>
          <p:cNvPr id="3" name="图片 2">
            <a:extLst>
              <a:ext uri="{FF2B5EF4-FFF2-40B4-BE49-F238E27FC236}">
                <a16:creationId xmlns:a16="http://schemas.microsoft.com/office/drawing/2014/main" id="{C1EAA5B0-A1FD-4718-AA1F-E2C9A54FD83B}"/>
              </a:ext>
            </a:extLst>
          </p:cNvPr>
          <p:cNvPicPr>
            <a:picLocks noChangeAspect="1"/>
          </p:cNvPicPr>
          <p:nvPr/>
        </p:nvPicPr>
        <p:blipFill>
          <a:blip r:embed="rId2"/>
          <a:stretch>
            <a:fillRect/>
          </a:stretch>
        </p:blipFill>
        <p:spPr>
          <a:xfrm>
            <a:off x="3337312" y="1972842"/>
            <a:ext cx="5180021" cy="1456158"/>
          </a:xfrm>
          <a:prstGeom prst="rect">
            <a:avLst/>
          </a:prstGeom>
        </p:spPr>
      </p:pic>
      <p:pic>
        <p:nvPicPr>
          <p:cNvPr id="4" name="图片 3">
            <a:extLst>
              <a:ext uri="{FF2B5EF4-FFF2-40B4-BE49-F238E27FC236}">
                <a16:creationId xmlns:a16="http://schemas.microsoft.com/office/drawing/2014/main" id="{C1136874-5182-4F4F-B19D-E9BC884E0B11}"/>
              </a:ext>
            </a:extLst>
          </p:cNvPr>
          <p:cNvPicPr>
            <a:picLocks noChangeAspect="1"/>
          </p:cNvPicPr>
          <p:nvPr/>
        </p:nvPicPr>
        <p:blipFill>
          <a:blip r:embed="rId3"/>
          <a:stretch>
            <a:fillRect/>
          </a:stretch>
        </p:blipFill>
        <p:spPr>
          <a:xfrm>
            <a:off x="3263333" y="4659582"/>
            <a:ext cx="5180021" cy="1322110"/>
          </a:xfrm>
          <a:prstGeom prst="rect">
            <a:avLst/>
          </a:prstGeom>
        </p:spPr>
      </p:pic>
      <p:sp>
        <p:nvSpPr>
          <p:cNvPr id="5" name="文本框 4">
            <a:extLst>
              <a:ext uri="{FF2B5EF4-FFF2-40B4-BE49-F238E27FC236}">
                <a16:creationId xmlns:a16="http://schemas.microsoft.com/office/drawing/2014/main" id="{BDC707DF-F172-4930-830F-366FE7A14303}"/>
              </a:ext>
            </a:extLst>
          </p:cNvPr>
          <p:cNvSpPr txBox="1"/>
          <p:nvPr/>
        </p:nvSpPr>
        <p:spPr>
          <a:xfrm>
            <a:off x="3111486" y="4023582"/>
            <a:ext cx="6130840" cy="461665"/>
          </a:xfrm>
          <a:prstGeom prst="rect">
            <a:avLst/>
          </a:prstGeom>
          <a:noFill/>
        </p:spPr>
        <p:txBody>
          <a:bodyPr wrap="square" rtlCol="0">
            <a:spAutoFit/>
          </a:bodyPr>
          <a:lstStyle/>
          <a:p>
            <a:r>
              <a:rPr lang="zh-CN" altLang="en-US" sz="2400" dirty="0">
                <a:solidFill>
                  <a:srgbClr val="121212"/>
                </a:solidFill>
                <a:latin typeface="-apple-system"/>
              </a:rPr>
              <a:t>等价于：</a:t>
            </a:r>
            <a:endParaRPr lang="en-US" altLang="zh-CN" sz="2400" dirty="0">
              <a:solidFill>
                <a:srgbClr val="121212"/>
              </a:solidFill>
              <a:latin typeface="-apple-system"/>
            </a:endParaRPr>
          </a:p>
        </p:txBody>
      </p:sp>
      <p:sp>
        <p:nvSpPr>
          <p:cNvPr id="6" name="文本框 5">
            <a:extLst>
              <a:ext uri="{FF2B5EF4-FFF2-40B4-BE49-F238E27FC236}">
                <a16:creationId xmlns:a16="http://schemas.microsoft.com/office/drawing/2014/main" id="{17124555-4609-4F1C-95BA-5A3CCEF38BE1}"/>
              </a:ext>
            </a:extLst>
          </p:cNvPr>
          <p:cNvSpPr txBox="1"/>
          <p:nvPr/>
        </p:nvSpPr>
        <p:spPr>
          <a:xfrm>
            <a:off x="3861787" y="6074846"/>
            <a:ext cx="3983112" cy="369332"/>
          </a:xfrm>
          <a:prstGeom prst="rect">
            <a:avLst/>
          </a:prstGeom>
          <a:noFill/>
        </p:spPr>
        <p:txBody>
          <a:bodyPr wrap="square" rtlCol="0">
            <a:spAutoFit/>
          </a:bodyPr>
          <a:lstStyle/>
          <a:p>
            <a:r>
              <a:rPr lang="zh-CN" altLang="en-US" dirty="0"/>
              <a:t>图</a:t>
            </a:r>
            <a:r>
              <a:rPr lang="en-US" altLang="zh-CN" dirty="0"/>
              <a:t>1-7</a:t>
            </a:r>
            <a:r>
              <a:rPr lang="zh-CN" altLang="en-US" dirty="0"/>
              <a:t>：全概率公式计算攻击成功概率</a:t>
            </a:r>
          </a:p>
        </p:txBody>
      </p:sp>
    </p:spTree>
    <p:extLst>
      <p:ext uri="{BB962C8B-B14F-4D97-AF65-F5344CB8AC3E}">
        <p14:creationId xmlns:p14="http://schemas.microsoft.com/office/powerpoint/2010/main" val="274134748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98" name="组合 74"/>
          <p:cNvGrpSpPr/>
          <p:nvPr/>
        </p:nvGrpSpPr>
        <p:grpSpPr>
          <a:xfrm>
            <a:off x="555625" y="598488"/>
            <a:ext cx="3690938" cy="954107"/>
            <a:chOff x="314768" y="240848"/>
            <a:chExt cx="3690814" cy="952913"/>
          </a:xfrm>
        </p:grpSpPr>
        <p:sp>
          <p:nvSpPr>
            <p:cNvPr id="15399" name="文本框 75"/>
            <p:cNvSpPr txBox="1"/>
            <p:nvPr/>
          </p:nvSpPr>
          <p:spPr>
            <a:xfrm>
              <a:off x="1185108" y="240848"/>
              <a:ext cx="2820474" cy="952913"/>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分叉攻击成功率</a:t>
              </a:r>
            </a:p>
            <a:p>
              <a:endParaRPr lang="zh-CN" altLang="en-US" sz="2800" b="1" dirty="0">
                <a:solidFill>
                  <a:srgbClr val="7C92B9"/>
                </a:solidFill>
                <a:latin typeface="微软雅黑" panose="020B0503020204020204" pitchFamily="34" charset="-122"/>
                <a:ea typeface="微软雅黑" panose="020B0503020204020204" pitchFamily="34" charset="-122"/>
              </a:endParaRPr>
            </a:p>
          </p:txBody>
        </p:sp>
        <p:grpSp>
          <p:nvGrpSpPr>
            <p:cNvPr id="15400" name="组合 76"/>
            <p:cNvGrpSpPr/>
            <p:nvPr/>
          </p:nvGrpSpPr>
          <p:grpSpPr>
            <a:xfrm>
              <a:off x="314768" y="301787"/>
              <a:ext cx="665208" cy="389721"/>
              <a:chOff x="907560" y="884624"/>
              <a:chExt cx="780449" cy="457236"/>
            </a:xfrm>
          </p:grpSpPr>
          <p:sp>
            <p:nvSpPr>
              <p:cNvPr id="15401" name="矩形 77"/>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15402" name="矩形 7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pic>
        <p:nvPicPr>
          <p:cNvPr id="11" name="图片 10">
            <a:extLst>
              <a:ext uri="{FF2B5EF4-FFF2-40B4-BE49-F238E27FC236}">
                <a16:creationId xmlns:a16="http://schemas.microsoft.com/office/drawing/2014/main" id="{D09E41D1-A077-4E77-8F0F-8C9010B9548C}"/>
              </a:ext>
            </a:extLst>
          </p:cNvPr>
          <p:cNvPicPr>
            <a:picLocks noChangeAspect="1"/>
          </p:cNvPicPr>
          <p:nvPr/>
        </p:nvPicPr>
        <p:blipFill>
          <a:blip r:embed="rId2"/>
          <a:stretch>
            <a:fillRect/>
          </a:stretch>
        </p:blipFill>
        <p:spPr>
          <a:xfrm>
            <a:off x="3592732" y="4058629"/>
            <a:ext cx="4225942" cy="2294676"/>
          </a:xfrm>
          <a:prstGeom prst="rect">
            <a:avLst/>
          </a:prstGeom>
        </p:spPr>
      </p:pic>
      <p:pic>
        <p:nvPicPr>
          <p:cNvPr id="12" name="图片 11">
            <a:extLst>
              <a:ext uri="{FF2B5EF4-FFF2-40B4-BE49-F238E27FC236}">
                <a16:creationId xmlns:a16="http://schemas.microsoft.com/office/drawing/2014/main" id="{B2403F6E-BE34-4DB4-AA6B-76E804768A6F}"/>
              </a:ext>
            </a:extLst>
          </p:cNvPr>
          <p:cNvPicPr>
            <a:picLocks noChangeAspect="1"/>
          </p:cNvPicPr>
          <p:nvPr/>
        </p:nvPicPr>
        <p:blipFill>
          <a:blip r:embed="rId3"/>
          <a:stretch>
            <a:fillRect/>
          </a:stretch>
        </p:blipFill>
        <p:spPr>
          <a:xfrm>
            <a:off x="892354" y="1525718"/>
            <a:ext cx="4086453" cy="2242566"/>
          </a:xfrm>
          <a:prstGeom prst="rect">
            <a:avLst/>
          </a:prstGeom>
        </p:spPr>
      </p:pic>
      <p:pic>
        <p:nvPicPr>
          <p:cNvPr id="14" name="图片 13">
            <a:extLst>
              <a:ext uri="{FF2B5EF4-FFF2-40B4-BE49-F238E27FC236}">
                <a16:creationId xmlns:a16="http://schemas.microsoft.com/office/drawing/2014/main" id="{D4878EC2-E832-47BA-BBFF-E8D686793A5D}"/>
              </a:ext>
            </a:extLst>
          </p:cNvPr>
          <p:cNvPicPr>
            <a:picLocks noChangeAspect="1"/>
          </p:cNvPicPr>
          <p:nvPr/>
        </p:nvPicPr>
        <p:blipFill>
          <a:blip r:embed="rId4"/>
          <a:stretch>
            <a:fillRect/>
          </a:stretch>
        </p:blipFill>
        <p:spPr>
          <a:xfrm>
            <a:off x="6679553" y="1525718"/>
            <a:ext cx="4086453" cy="2188813"/>
          </a:xfrm>
          <a:prstGeom prst="rect">
            <a:avLst/>
          </a:prstGeom>
        </p:spPr>
      </p:pic>
      <p:sp>
        <p:nvSpPr>
          <p:cNvPr id="15" name="文本框 14">
            <a:extLst>
              <a:ext uri="{FF2B5EF4-FFF2-40B4-BE49-F238E27FC236}">
                <a16:creationId xmlns:a16="http://schemas.microsoft.com/office/drawing/2014/main" id="{15A901F2-5BC7-4300-A70C-17B225DE89D6}"/>
              </a:ext>
            </a:extLst>
          </p:cNvPr>
          <p:cNvSpPr txBox="1"/>
          <p:nvPr/>
        </p:nvSpPr>
        <p:spPr>
          <a:xfrm>
            <a:off x="1788207" y="3768284"/>
            <a:ext cx="5502637" cy="369332"/>
          </a:xfrm>
          <a:prstGeom prst="rect">
            <a:avLst/>
          </a:prstGeom>
          <a:noFill/>
        </p:spPr>
        <p:txBody>
          <a:bodyPr wrap="square" rtlCol="0">
            <a:spAutoFit/>
          </a:bodyPr>
          <a:lstStyle/>
          <a:p>
            <a:r>
              <a:rPr lang="zh-CN" altLang="en-US" dirty="0"/>
              <a:t>图</a:t>
            </a:r>
            <a:r>
              <a:rPr lang="en-US" altLang="zh-CN" dirty="0"/>
              <a:t>1-8</a:t>
            </a:r>
            <a:r>
              <a:rPr lang="zh-CN" altLang="en-US" dirty="0"/>
              <a:t>：</a:t>
            </a:r>
            <a:r>
              <a:rPr lang="en-US" altLang="zh-CN" dirty="0"/>
              <a:t>q=0.1</a:t>
            </a:r>
            <a:endParaRPr lang="zh-CN" altLang="en-US" dirty="0"/>
          </a:p>
        </p:txBody>
      </p:sp>
      <p:sp>
        <p:nvSpPr>
          <p:cNvPr id="16" name="文本框 15">
            <a:extLst>
              <a:ext uri="{FF2B5EF4-FFF2-40B4-BE49-F238E27FC236}">
                <a16:creationId xmlns:a16="http://schemas.microsoft.com/office/drawing/2014/main" id="{92BA224A-B47D-4BFE-A77D-62276D55E64B}"/>
              </a:ext>
            </a:extLst>
          </p:cNvPr>
          <p:cNvSpPr txBox="1"/>
          <p:nvPr/>
        </p:nvSpPr>
        <p:spPr>
          <a:xfrm>
            <a:off x="8014687" y="3768284"/>
            <a:ext cx="5502637" cy="369332"/>
          </a:xfrm>
          <a:prstGeom prst="rect">
            <a:avLst/>
          </a:prstGeom>
          <a:noFill/>
        </p:spPr>
        <p:txBody>
          <a:bodyPr wrap="square" rtlCol="0">
            <a:spAutoFit/>
          </a:bodyPr>
          <a:lstStyle/>
          <a:p>
            <a:r>
              <a:rPr lang="zh-CN" altLang="en-US" dirty="0"/>
              <a:t>图</a:t>
            </a:r>
            <a:r>
              <a:rPr lang="en-US" altLang="zh-CN" dirty="0"/>
              <a:t>1-9</a:t>
            </a:r>
            <a:r>
              <a:rPr lang="zh-CN" altLang="en-US" dirty="0"/>
              <a:t>：</a:t>
            </a:r>
            <a:r>
              <a:rPr lang="en-US" altLang="zh-CN" dirty="0"/>
              <a:t>q=0.3</a:t>
            </a:r>
            <a:endParaRPr lang="zh-CN" altLang="en-US" dirty="0"/>
          </a:p>
        </p:txBody>
      </p:sp>
      <p:sp>
        <p:nvSpPr>
          <p:cNvPr id="17" name="文本框 16">
            <a:extLst>
              <a:ext uri="{FF2B5EF4-FFF2-40B4-BE49-F238E27FC236}">
                <a16:creationId xmlns:a16="http://schemas.microsoft.com/office/drawing/2014/main" id="{63232210-C8E3-4A02-9170-AA6E32E55614}"/>
              </a:ext>
            </a:extLst>
          </p:cNvPr>
          <p:cNvSpPr txBox="1"/>
          <p:nvPr/>
        </p:nvSpPr>
        <p:spPr>
          <a:xfrm>
            <a:off x="5182764" y="6314771"/>
            <a:ext cx="5502637" cy="369332"/>
          </a:xfrm>
          <a:prstGeom prst="rect">
            <a:avLst/>
          </a:prstGeom>
          <a:noFill/>
        </p:spPr>
        <p:txBody>
          <a:bodyPr wrap="square" rtlCol="0">
            <a:spAutoFit/>
          </a:bodyPr>
          <a:lstStyle/>
          <a:p>
            <a:r>
              <a:rPr lang="zh-CN" altLang="en-US" dirty="0"/>
              <a:t>图</a:t>
            </a:r>
            <a:r>
              <a:rPr lang="en-US" altLang="zh-CN" dirty="0"/>
              <a:t>1-10</a:t>
            </a:r>
            <a:r>
              <a:rPr lang="zh-CN" altLang="en-US" dirty="0"/>
              <a:t>：</a:t>
            </a:r>
            <a:r>
              <a:rPr lang="en-US" altLang="zh-CN" dirty="0"/>
              <a:t>q=0.5</a:t>
            </a:r>
            <a:endParaRPr lang="zh-CN" altLang="en-US" dirty="0"/>
          </a:p>
        </p:txBody>
      </p:sp>
    </p:spTree>
    <p:extLst>
      <p:ext uri="{BB962C8B-B14F-4D97-AF65-F5344CB8AC3E}">
        <p14:creationId xmlns:p14="http://schemas.microsoft.com/office/powerpoint/2010/main" val="361610307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21"/>
          <p:cNvPicPr>
            <a:picLocks noChangeAspect="1"/>
          </p:cNvPicPr>
          <p:nvPr/>
        </p:nvPicPr>
        <p:blipFill>
          <a:blip r:embed="rId2"/>
          <a:stretch>
            <a:fillRect/>
          </a:stretch>
        </p:blipFill>
        <p:spPr>
          <a:xfrm>
            <a:off x="0" y="0"/>
            <a:ext cx="12192000" cy="6858000"/>
          </a:xfrm>
          <a:prstGeom prst="rect">
            <a:avLst/>
          </a:prstGeom>
          <a:noFill/>
          <a:ln w="9525">
            <a:noFill/>
          </a:ln>
        </p:spPr>
      </p:pic>
      <p:grpSp>
        <p:nvGrpSpPr>
          <p:cNvPr id="26626" name="组合 2"/>
          <p:cNvGrpSpPr/>
          <p:nvPr/>
        </p:nvGrpSpPr>
        <p:grpSpPr>
          <a:xfrm>
            <a:off x="0" y="0"/>
            <a:ext cx="12192000" cy="6858000"/>
            <a:chOff x="1" y="0"/>
            <a:chExt cx="12192000" cy="6858000"/>
          </a:xfrm>
        </p:grpSpPr>
        <p:pic>
          <p:nvPicPr>
            <p:cNvPr id="26627" name="图片 22"/>
            <p:cNvPicPr>
              <a:picLocks noChangeAspect="1"/>
            </p:cNvPicPr>
            <p:nvPr/>
          </p:nvPicPr>
          <p:blipFill>
            <a:blip r:embed="rId3"/>
            <a:stretch>
              <a:fillRect/>
            </a:stretch>
          </p:blipFill>
          <p:spPr>
            <a:xfrm rot="10800000">
              <a:off x="614958" y="3095752"/>
              <a:ext cx="8753475" cy="3762248"/>
            </a:xfrm>
            <a:prstGeom prst="rect">
              <a:avLst/>
            </a:prstGeom>
            <a:noFill/>
            <a:ln w="9525">
              <a:noFill/>
            </a:ln>
          </p:spPr>
        </p:pic>
        <p:grpSp>
          <p:nvGrpSpPr>
            <p:cNvPr id="26628" name="组合 1"/>
            <p:cNvGrpSpPr/>
            <p:nvPr/>
          </p:nvGrpSpPr>
          <p:grpSpPr>
            <a:xfrm>
              <a:off x="1" y="0"/>
              <a:ext cx="12192000" cy="6858000"/>
              <a:chOff x="1" y="0"/>
              <a:chExt cx="12192000" cy="6858000"/>
            </a:xfrm>
          </p:grpSpPr>
          <p:pic>
            <p:nvPicPr>
              <p:cNvPr id="26629" name="图片 4"/>
              <p:cNvPicPr>
                <a:picLocks noChangeAspect="1"/>
              </p:cNvPicPr>
              <p:nvPr/>
            </p:nvPicPr>
            <p:blipFill>
              <a:blip r:embed="rId4"/>
              <a:stretch>
                <a:fillRect/>
              </a:stretch>
            </p:blipFill>
            <p:spPr>
              <a:xfrm rot="10800000">
                <a:off x="5549568" y="0"/>
                <a:ext cx="6642432" cy="1844148"/>
              </a:xfrm>
              <a:prstGeom prst="rect">
                <a:avLst/>
              </a:prstGeom>
              <a:noFill/>
              <a:ln w="9525">
                <a:noFill/>
              </a:ln>
            </p:spPr>
          </p:pic>
          <p:pic>
            <p:nvPicPr>
              <p:cNvPr id="26630" name="图片 3"/>
              <p:cNvPicPr>
                <a:picLocks noChangeAspect="1"/>
              </p:cNvPicPr>
              <p:nvPr/>
            </p:nvPicPr>
            <p:blipFill>
              <a:blip r:embed="rId5"/>
              <a:srcRect l="15488" r="17957"/>
              <a:stretch>
                <a:fillRect/>
              </a:stretch>
            </p:blipFill>
            <p:spPr>
              <a:xfrm>
                <a:off x="1" y="0"/>
                <a:ext cx="12192000" cy="6858000"/>
              </a:xfrm>
              <a:prstGeom prst="rect">
                <a:avLst/>
              </a:prstGeom>
              <a:noFill/>
              <a:ln w="9525">
                <a:noFill/>
              </a:ln>
            </p:spPr>
          </p:pic>
        </p:grpSp>
      </p:grpSp>
      <p:sp>
        <p:nvSpPr>
          <p:cNvPr id="36" name="矩形 35"/>
          <p:cNvSpPr/>
          <p:nvPr/>
        </p:nvSpPr>
        <p:spPr>
          <a:xfrm>
            <a:off x="0" y="1889125"/>
            <a:ext cx="12192000" cy="3079750"/>
          </a:xfrm>
          <a:prstGeom prst="rect">
            <a:avLst/>
          </a:prstGeom>
          <a:solidFill>
            <a:schemeClr val="bg1">
              <a:alpha val="65000"/>
            </a:scheme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778EB7"/>
              </a:solidFill>
            </a:endParaRPr>
          </a:p>
        </p:txBody>
      </p:sp>
      <p:grpSp>
        <p:nvGrpSpPr>
          <p:cNvPr id="26632" name="组合 12"/>
          <p:cNvGrpSpPr/>
          <p:nvPr/>
        </p:nvGrpSpPr>
        <p:grpSpPr>
          <a:xfrm>
            <a:off x="3950587" y="2767013"/>
            <a:ext cx="4111625" cy="1322704"/>
            <a:chOff x="4038802" y="2585077"/>
            <a:chExt cx="4111352" cy="1322170"/>
          </a:xfrm>
        </p:grpSpPr>
        <p:sp>
          <p:nvSpPr>
            <p:cNvPr id="26633" name="出自【趣你的PPT】(微信:qunideppt)：最优质的PPT资源库"/>
            <p:cNvSpPr txBox="1"/>
            <p:nvPr/>
          </p:nvSpPr>
          <p:spPr>
            <a:xfrm>
              <a:off x="4038802" y="2585077"/>
              <a:ext cx="4111352" cy="1014320"/>
            </a:xfrm>
            <a:prstGeom prst="rect">
              <a:avLst/>
            </a:prstGeom>
            <a:noFill/>
            <a:ln w="9525">
              <a:noFill/>
            </a:ln>
          </p:spPr>
          <p:txBody>
            <a:bodyPr wrap="square">
              <a:spAutoFit/>
            </a:bodyPr>
            <a:lstStyle/>
            <a:p>
              <a:pPr algn="dist"/>
              <a:r>
                <a:rPr lang="zh-CN" altLang="en-US" sz="6000" b="1" dirty="0">
                  <a:solidFill>
                    <a:srgbClr val="7C92B9"/>
                  </a:solidFill>
                  <a:latin typeface="微软雅黑" panose="020B0503020204020204" pitchFamily="34" charset="-122"/>
                  <a:ea typeface="微软雅黑" panose="020B0503020204020204" pitchFamily="34" charset="-122"/>
                </a:rPr>
                <a:t>谢谢观赏</a:t>
              </a:r>
            </a:p>
          </p:txBody>
        </p:sp>
        <p:sp>
          <p:nvSpPr>
            <p:cNvPr id="26634" name="文本框 14"/>
            <p:cNvSpPr txBox="1"/>
            <p:nvPr/>
          </p:nvSpPr>
          <p:spPr>
            <a:xfrm>
              <a:off x="5521429" y="3600666"/>
              <a:ext cx="1078793" cy="306581"/>
            </a:xfrm>
            <a:prstGeom prst="rect">
              <a:avLst/>
            </a:prstGeom>
            <a:noFill/>
            <a:ln w="9525">
              <a:noFill/>
            </a:ln>
          </p:spPr>
          <p:txBody>
            <a:bodyPr wrap="square">
              <a:spAutoFit/>
            </a:bodyPr>
            <a:lstStyle/>
            <a:p>
              <a:pPr algn="dist"/>
              <a:r>
                <a:rPr lang="en-US" altLang="zh-CN" sz="1400" dirty="0">
                  <a:solidFill>
                    <a:srgbClr val="7C92B9"/>
                  </a:solidFill>
                  <a:latin typeface="微软雅黑" panose="020B0503020204020204" pitchFamily="34" charset="-122"/>
                  <a:ea typeface="微软雅黑" panose="020B0503020204020204" pitchFamily="34" charset="-122"/>
                </a:rPr>
                <a:t>Thank you</a:t>
              </a:r>
            </a:p>
          </p:txBody>
        </p:sp>
      </p:gr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44" name="组合 28"/>
          <p:cNvGrpSpPr/>
          <p:nvPr/>
        </p:nvGrpSpPr>
        <p:grpSpPr>
          <a:xfrm>
            <a:off x="555625" y="598488"/>
            <a:ext cx="4104149" cy="523220"/>
            <a:chOff x="314768" y="240848"/>
            <a:chExt cx="4104011" cy="522565"/>
          </a:xfrm>
        </p:grpSpPr>
        <p:sp>
          <p:nvSpPr>
            <p:cNvPr id="9245" name="文本框 31"/>
            <p:cNvSpPr txBox="1"/>
            <p:nvPr/>
          </p:nvSpPr>
          <p:spPr>
            <a:xfrm>
              <a:off x="1185108" y="240848"/>
              <a:ext cx="3233671" cy="522565"/>
            </a:xfrm>
            <a:prstGeom prst="rect">
              <a:avLst/>
            </a:prstGeom>
            <a:noFill/>
            <a:ln w="9525">
              <a:noFill/>
            </a:ln>
          </p:spPr>
          <p:txBody>
            <a:bodyPr wrap="square">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交易模式的对比</a:t>
              </a:r>
            </a:p>
          </p:txBody>
        </p:sp>
        <p:grpSp>
          <p:nvGrpSpPr>
            <p:cNvPr id="9246" name="组合 34"/>
            <p:cNvGrpSpPr/>
            <p:nvPr/>
          </p:nvGrpSpPr>
          <p:grpSpPr>
            <a:xfrm>
              <a:off x="314768" y="301787"/>
              <a:ext cx="665208" cy="389721"/>
              <a:chOff x="907560" y="884624"/>
              <a:chExt cx="780449" cy="457236"/>
            </a:xfrm>
          </p:grpSpPr>
          <p:sp>
            <p:nvSpPr>
              <p:cNvPr id="9247" name="矩形 35"/>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9248" name="矩形 3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pic>
        <p:nvPicPr>
          <p:cNvPr id="3" name="图片 2">
            <a:extLst>
              <a:ext uri="{FF2B5EF4-FFF2-40B4-BE49-F238E27FC236}">
                <a16:creationId xmlns:a16="http://schemas.microsoft.com/office/drawing/2014/main" id="{52188EC5-19BB-44A8-87F7-DA25B7FE6CEF}"/>
              </a:ext>
            </a:extLst>
          </p:cNvPr>
          <p:cNvPicPr>
            <a:picLocks noChangeAspect="1"/>
          </p:cNvPicPr>
          <p:nvPr/>
        </p:nvPicPr>
        <p:blipFill>
          <a:blip r:embed="rId2"/>
          <a:stretch>
            <a:fillRect/>
          </a:stretch>
        </p:blipFill>
        <p:spPr>
          <a:xfrm>
            <a:off x="1301695" y="1629573"/>
            <a:ext cx="4043631" cy="3189919"/>
          </a:xfrm>
          <a:prstGeom prst="rect">
            <a:avLst/>
          </a:prstGeom>
        </p:spPr>
      </p:pic>
      <p:pic>
        <p:nvPicPr>
          <p:cNvPr id="4" name="图片 3">
            <a:extLst>
              <a:ext uri="{FF2B5EF4-FFF2-40B4-BE49-F238E27FC236}">
                <a16:creationId xmlns:a16="http://schemas.microsoft.com/office/drawing/2014/main" id="{6A867E6D-BC82-4695-A122-EE634DF09610}"/>
              </a:ext>
            </a:extLst>
          </p:cNvPr>
          <p:cNvPicPr>
            <a:picLocks noChangeAspect="1"/>
          </p:cNvPicPr>
          <p:nvPr/>
        </p:nvPicPr>
        <p:blipFill>
          <a:blip r:embed="rId3"/>
          <a:stretch>
            <a:fillRect/>
          </a:stretch>
        </p:blipFill>
        <p:spPr>
          <a:xfrm>
            <a:off x="6489871" y="1632772"/>
            <a:ext cx="4400434" cy="3186720"/>
          </a:xfrm>
          <a:prstGeom prst="rect">
            <a:avLst/>
          </a:prstGeom>
        </p:spPr>
      </p:pic>
      <p:sp>
        <p:nvSpPr>
          <p:cNvPr id="15" name="文本框 14">
            <a:extLst>
              <a:ext uri="{FF2B5EF4-FFF2-40B4-BE49-F238E27FC236}">
                <a16:creationId xmlns:a16="http://schemas.microsoft.com/office/drawing/2014/main" id="{F4CBC9ED-F463-4C1D-83B4-C29D213A091C}"/>
              </a:ext>
            </a:extLst>
          </p:cNvPr>
          <p:cNvSpPr txBox="1"/>
          <p:nvPr/>
        </p:nvSpPr>
        <p:spPr>
          <a:xfrm>
            <a:off x="1987247" y="5043761"/>
            <a:ext cx="2672526" cy="369332"/>
          </a:xfrm>
          <a:prstGeom prst="rect">
            <a:avLst/>
          </a:prstGeom>
          <a:noFill/>
        </p:spPr>
        <p:txBody>
          <a:bodyPr wrap="none" rtlCol="0">
            <a:spAutoFit/>
          </a:bodyPr>
          <a:lstStyle/>
          <a:p>
            <a:r>
              <a:rPr lang="zh-CN" altLang="en-US" dirty="0"/>
              <a:t>图</a:t>
            </a:r>
            <a:r>
              <a:rPr lang="en-US" altLang="zh-CN" dirty="0"/>
              <a:t>1-1:</a:t>
            </a:r>
            <a:r>
              <a:rPr lang="zh-CN" altLang="en-US" dirty="0"/>
              <a:t>中心化的交易模式</a:t>
            </a:r>
          </a:p>
        </p:txBody>
      </p:sp>
      <p:sp>
        <p:nvSpPr>
          <p:cNvPr id="18" name="文本框 17">
            <a:extLst>
              <a:ext uri="{FF2B5EF4-FFF2-40B4-BE49-F238E27FC236}">
                <a16:creationId xmlns:a16="http://schemas.microsoft.com/office/drawing/2014/main" id="{68B9388B-5AA2-450A-9B08-1514E72CC8FA}"/>
              </a:ext>
            </a:extLst>
          </p:cNvPr>
          <p:cNvSpPr txBox="1"/>
          <p:nvPr/>
        </p:nvSpPr>
        <p:spPr>
          <a:xfrm>
            <a:off x="7238408" y="5043761"/>
            <a:ext cx="2903359" cy="369332"/>
          </a:xfrm>
          <a:prstGeom prst="rect">
            <a:avLst/>
          </a:prstGeom>
          <a:noFill/>
        </p:spPr>
        <p:txBody>
          <a:bodyPr wrap="none" rtlCol="0">
            <a:spAutoFit/>
          </a:bodyPr>
          <a:lstStyle/>
          <a:p>
            <a:r>
              <a:rPr lang="zh-CN" altLang="en-US" dirty="0"/>
              <a:t>图</a:t>
            </a:r>
            <a:r>
              <a:rPr lang="en-US" altLang="zh-CN" dirty="0"/>
              <a:t>1-2:</a:t>
            </a:r>
            <a:r>
              <a:rPr lang="zh-CN" altLang="en-US" dirty="0"/>
              <a:t>去中心化的交易模式</a:t>
            </a:r>
          </a:p>
        </p:txBody>
      </p:sp>
      <p:sp>
        <p:nvSpPr>
          <p:cNvPr id="11" name="文本框 10">
            <a:extLst>
              <a:ext uri="{FF2B5EF4-FFF2-40B4-BE49-F238E27FC236}">
                <a16:creationId xmlns:a16="http://schemas.microsoft.com/office/drawing/2014/main" id="{655F0568-C7A4-49C2-A953-FEEF79217302}"/>
              </a:ext>
            </a:extLst>
          </p:cNvPr>
          <p:cNvSpPr txBox="1"/>
          <p:nvPr/>
        </p:nvSpPr>
        <p:spPr>
          <a:xfrm>
            <a:off x="3500762" y="5637362"/>
            <a:ext cx="5705382" cy="461665"/>
          </a:xfrm>
          <a:prstGeom prst="rect">
            <a:avLst/>
          </a:prstGeom>
          <a:noFill/>
        </p:spPr>
        <p:txBody>
          <a:bodyPr wrap="square" rtlCol="0">
            <a:spAutoFit/>
          </a:bodyPr>
          <a:lstStyle/>
          <a:p>
            <a:r>
              <a:rPr lang="zh-CN" altLang="en-US" sz="2400" dirty="0">
                <a:solidFill>
                  <a:srgbClr val="121212"/>
                </a:solidFill>
                <a:latin typeface="-apple-system"/>
              </a:rPr>
              <a:t>在</a:t>
            </a:r>
            <a:r>
              <a:rPr lang="zh-CN" altLang="en-US" sz="2400" b="1" dirty="0">
                <a:solidFill>
                  <a:srgbClr val="FF0000"/>
                </a:solidFill>
                <a:latin typeface="-apple-system"/>
              </a:rPr>
              <a:t>匿名性</a:t>
            </a:r>
            <a:r>
              <a:rPr lang="zh-CN" altLang="en-US" sz="2400" dirty="0">
                <a:solidFill>
                  <a:srgbClr val="121212"/>
                </a:solidFill>
                <a:latin typeface="-apple-system"/>
              </a:rPr>
              <a:t>和数据</a:t>
            </a:r>
            <a:r>
              <a:rPr lang="zh-CN" altLang="en-US" sz="2400" b="1" dirty="0">
                <a:solidFill>
                  <a:srgbClr val="FF0000"/>
                </a:solidFill>
                <a:latin typeface="-apple-system"/>
              </a:rPr>
              <a:t>不可篡改性</a:t>
            </a:r>
            <a:r>
              <a:rPr lang="zh-CN" altLang="en-US" sz="2400" dirty="0">
                <a:solidFill>
                  <a:srgbClr val="121212"/>
                </a:solidFill>
                <a:latin typeface="-apple-system"/>
              </a:rPr>
              <a:t>上做优化</a:t>
            </a:r>
            <a:endParaRPr lang="en-US" altLang="zh-CN" sz="2400" dirty="0">
              <a:solidFill>
                <a:srgbClr val="121212"/>
              </a:solidFill>
              <a:latin typeface="-apple-system"/>
            </a:endParaRPr>
          </a:p>
        </p:txBody>
      </p:sp>
    </p:spTree>
    <p:extLst>
      <p:ext uri="{BB962C8B-B14F-4D97-AF65-F5344CB8AC3E}">
        <p14:creationId xmlns:p14="http://schemas.microsoft.com/office/powerpoint/2010/main" val="368341342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44" name="组合 28"/>
          <p:cNvGrpSpPr/>
          <p:nvPr/>
        </p:nvGrpSpPr>
        <p:grpSpPr>
          <a:xfrm>
            <a:off x="555625" y="598488"/>
            <a:ext cx="3690938" cy="523220"/>
            <a:chOff x="314768" y="240848"/>
            <a:chExt cx="3690814" cy="522565"/>
          </a:xfrm>
        </p:grpSpPr>
        <p:sp>
          <p:nvSpPr>
            <p:cNvPr id="9245" name="文本框 31"/>
            <p:cNvSpPr txBox="1"/>
            <p:nvPr/>
          </p:nvSpPr>
          <p:spPr>
            <a:xfrm>
              <a:off x="1185108" y="240848"/>
              <a:ext cx="2820474" cy="522565"/>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区块链介绍</a:t>
              </a:r>
            </a:p>
          </p:txBody>
        </p:sp>
        <p:grpSp>
          <p:nvGrpSpPr>
            <p:cNvPr id="9246" name="组合 34"/>
            <p:cNvGrpSpPr/>
            <p:nvPr/>
          </p:nvGrpSpPr>
          <p:grpSpPr>
            <a:xfrm>
              <a:off x="314768" y="301787"/>
              <a:ext cx="665208" cy="389721"/>
              <a:chOff x="907560" y="884624"/>
              <a:chExt cx="780449" cy="457236"/>
            </a:xfrm>
          </p:grpSpPr>
          <p:sp>
            <p:nvSpPr>
              <p:cNvPr id="9247" name="矩形 35"/>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9248" name="矩形 3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sp>
        <p:nvSpPr>
          <p:cNvPr id="2" name="文本框 1">
            <a:extLst>
              <a:ext uri="{FF2B5EF4-FFF2-40B4-BE49-F238E27FC236}">
                <a16:creationId xmlns:a16="http://schemas.microsoft.com/office/drawing/2014/main" id="{4EE9AF1D-7A9B-4C29-86C2-7C85CA47D1DA}"/>
              </a:ext>
            </a:extLst>
          </p:cNvPr>
          <p:cNvSpPr txBox="1"/>
          <p:nvPr/>
        </p:nvSpPr>
        <p:spPr>
          <a:xfrm>
            <a:off x="1378998" y="2071615"/>
            <a:ext cx="3963446" cy="3046988"/>
          </a:xfrm>
          <a:prstGeom prst="rect">
            <a:avLst/>
          </a:prstGeom>
          <a:noFill/>
        </p:spPr>
        <p:txBody>
          <a:bodyPr wrap="square" rtlCol="0">
            <a:spAutoFit/>
          </a:bodyPr>
          <a:lstStyle/>
          <a:p>
            <a:r>
              <a:rPr lang="zh-CN" altLang="en-US" sz="2400" b="1" dirty="0">
                <a:solidFill>
                  <a:srgbClr val="121212"/>
                </a:solidFill>
                <a:latin typeface="-apple-system"/>
              </a:rPr>
              <a:t>概念：</a:t>
            </a:r>
            <a:r>
              <a:rPr lang="zh-CN" altLang="en-US" sz="2400" dirty="0">
                <a:solidFill>
                  <a:srgbClr val="121212"/>
                </a:solidFill>
                <a:latin typeface="-apple-system"/>
              </a:rPr>
              <a:t>拥有多个备份的分布式账本，全网统一承认最长链是合法链</a:t>
            </a:r>
            <a:endParaRPr lang="en-US" altLang="zh-CN" sz="2400" dirty="0">
              <a:solidFill>
                <a:srgbClr val="121212"/>
              </a:solidFill>
              <a:latin typeface="-apple-system"/>
            </a:endParaRPr>
          </a:p>
          <a:p>
            <a:endParaRPr lang="en-US" altLang="zh-CN" sz="2400" dirty="0">
              <a:solidFill>
                <a:srgbClr val="121212"/>
              </a:solidFill>
              <a:latin typeface="-apple-system"/>
            </a:endParaRPr>
          </a:p>
          <a:p>
            <a:r>
              <a:rPr lang="zh-CN" altLang="en-US" sz="2400" b="1" dirty="0">
                <a:solidFill>
                  <a:srgbClr val="121212"/>
                </a:solidFill>
                <a:latin typeface="-apple-system"/>
              </a:rPr>
              <a:t>记录交易的方法：</a:t>
            </a:r>
            <a:r>
              <a:rPr lang="zh-CN" altLang="en-US" sz="2400" dirty="0">
                <a:solidFill>
                  <a:srgbClr val="121212"/>
                </a:solidFill>
                <a:latin typeface="-apple-system"/>
              </a:rPr>
              <a:t>暴力破解</a:t>
            </a:r>
            <a:endParaRPr lang="en-US" altLang="zh-CN" sz="2400" dirty="0">
              <a:solidFill>
                <a:srgbClr val="121212"/>
              </a:solidFill>
              <a:latin typeface="-apple-system"/>
            </a:endParaRPr>
          </a:p>
          <a:p>
            <a:endParaRPr lang="en-US" altLang="zh-CN" sz="2400" dirty="0">
              <a:solidFill>
                <a:srgbClr val="121212"/>
              </a:solidFill>
              <a:latin typeface="-apple-system"/>
            </a:endParaRPr>
          </a:p>
          <a:p>
            <a:r>
              <a:rPr lang="zh-CN" altLang="en-US" sz="2400" b="1" dirty="0">
                <a:solidFill>
                  <a:srgbClr val="121212"/>
                </a:solidFill>
                <a:latin typeface="-apple-system"/>
              </a:rPr>
              <a:t>篡改记录的方法：</a:t>
            </a:r>
            <a:r>
              <a:rPr lang="zh-CN" altLang="en-US" sz="2400" dirty="0">
                <a:solidFill>
                  <a:srgbClr val="121212"/>
                </a:solidFill>
                <a:latin typeface="-apple-system"/>
              </a:rPr>
              <a:t>拥有更高的算力</a:t>
            </a:r>
            <a:endParaRPr lang="en-US" altLang="zh-CN" sz="2400" dirty="0">
              <a:solidFill>
                <a:srgbClr val="121212"/>
              </a:solidFill>
              <a:latin typeface="-apple-system"/>
            </a:endParaRPr>
          </a:p>
        </p:txBody>
      </p:sp>
      <p:pic>
        <p:nvPicPr>
          <p:cNvPr id="19" name="图片 18">
            <a:extLst>
              <a:ext uri="{FF2B5EF4-FFF2-40B4-BE49-F238E27FC236}">
                <a16:creationId xmlns:a16="http://schemas.microsoft.com/office/drawing/2014/main" id="{DF190DF0-DE03-4D47-9BBA-9B033DBF6BEA}"/>
              </a:ext>
            </a:extLst>
          </p:cNvPr>
          <p:cNvPicPr>
            <a:picLocks noChangeAspect="1"/>
          </p:cNvPicPr>
          <p:nvPr/>
        </p:nvPicPr>
        <p:blipFill>
          <a:blip r:embed="rId2"/>
          <a:stretch>
            <a:fillRect/>
          </a:stretch>
        </p:blipFill>
        <p:spPr>
          <a:xfrm>
            <a:off x="5797814" y="2655503"/>
            <a:ext cx="5015188" cy="1546994"/>
          </a:xfrm>
          <a:prstGeom prst="rect">
            <a:avLst/>
          </a:prstGeom>
        </p:spPr>
      </p:pic>
      <p:sp>
        <p:nvSpPr>
          <p:cNvPr id="13" name="文本框 12">
            <a:extLst>
              <a:ext uri="{FF2B5EF4-FFF2-40B4-BE49-F238E27FC236}">
                <a16:creationId xmlns:a16="http://schemas.microsoft.com/office/drawing/2014/main" id="{A24689BB-32A3-4FF1-8D00-9B00E1D74A6F}"/>
              </a:ext>
            </a:extLst>
          </p:cNvPr>
          <p:cNvSpPr txBox="1"/>
          <p:nvPr/>
        </p:nvSpPr>
        <p:spPr>
          <a:xfrm>
            <a:off x="7320074" y="4537734"/>
            <a:ext cx="2903359" cy="369332"/>
          </a:xfrm>
          <a:prstGeom prst="rect">
            <a:avLst/>
          </a:prstGeom>
          <a:noFill/>
        </p:spPr>
        <p:txBody>
          <a:bodyPr wrap="none" rtlCol="0">
            <a:spAutoFit/>
          </a:bodyPr>
          <a:lstStyle/>
          <a:p>
            <a:r>
              <a:rPr lang="zh-CN" altLang="en-US" dirty="0"/>
              <a:t>图</a:t>
            </a:r>
            <a:r>
              <a:rPr lang="en-US" altLang="zh-CN" dirty="0"/>
              <a:t>1-3:</a:t>
            </a:r>
            <a:r>
              <a:rPr lang="zh-CN" altLang="en-US" dirty="0"/>
              <a:t>交易记录构成区块链</a:t>
            </a:r>
          </a:p>
        </p:txBody>
      </p:sp>
    </p:spTree>
    <p:extLst>
      <p:ext uri="{BB962C8B-B14F-4D97-AF65-F5344CB8AC3E}">
        <p14:creationId xmlns:p14="http://schemas.microsoft.com/office/powerpoint/2010/main" val="245329446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2" name="组合 14"/>
          <p:cNvGrpSpPr/>
          <p:nvPr/>
        </p:nvGrpSpPr>
        <p:grpSpPr>
          <a:xfrm>
            <a:off x="555625" y="608320"/>
            <a:ext cx="3690938" cy="521970"/>
            <a:chOff x="314768" y="250668"/>
            <a:chExt cx="3690814" cy="521317"/>
          </a:xfrm>
        </p:grpSpPr>
        <p:sp>
          <p:nvSpPr>
            <p:cNvPr id="7183" name="文本框 15"/>
            <p:cNvSpPr txBox="1"/>
            <p:nvPr/>
          </p:nvSpPr>
          <p:spPr>
            <a:xfrm>
              <a:off x="1185108" y="250668"/>
              <a:ext cx="2820474" cy="521317"/>
            </a:xfrm>
            <a:prstGeom prst="rect">
              <a:avLst/>
            </a:prstGeom>
            <a:noFill/>
            <a:ln w="9525">
              <a:noFill/>
            </a:ln>
          </p:spPr>
          <p:txBody>
            <a:bodyPr>
              <a:spAutoFit/>
            </a:bodyPr>
            <a:lstStyle/>
            <a:p>
              <a:r>
                <a:rPr lang="en-US" altLang="zh-CN" sz="2800" b="1" dirty="0">
                  <a:solidFill>
                    <a:srgbClr val="7C92B9"/>
                  </a:solidFill>
                  <a:latin typeface="微软雅黑" panose="020B0503020204020204" pitchFamily="34" charset="-122"/>
                  <a:ea typeface="微软雅黑" panose="020B0503020204020204" pitchFamily="34" charset="-122"/>
                </a:rPr>
                <a:t>1.1</a:t>
              </a:r>
              <a:r>
                <a:rPr lang="zh-CN" altLang="en-US" sz="2800" b="1" dirty="0">
                  <a:solidFill>
                    <a:srgbClr val="7C92B9"/>
                  </a:solidFill>
                  <a:latin typeface="微软雅黑" panose="020B0503020204020204" pitchFamily="34" charset="-122"/>
                  <a:ea typeface="微软雅黑" panose="020B0503020204020204" pitchFamily="34" charset="-122"/>
                </a:rPr>
                <a:t>酒鬼漫步</a:t>
              </a:r>
            </a:p>
          </p:txBody>
        </p:sp>
        <p:grpSp>
          <p:nvGrpSpPr>
            <p:cNvPr id="7184" name="组合 16"/>
            <p:cNvGrpSpPr/>
            <p:nvPr/>
          </p:nvGrpSpPr>
          <p:grpSpPr>
            <a:xfrm>
              <a:off x="314768" y="301787"/>
              <a:ext cx="665208" cy="389721"/>
              <a:chOff x="907560" y="884624"/>
              <a:chExt cx="780449" cy="457236"/>
            </a:xfrm>
          </p:grpSpPr>
          <p:sp>
            <p:nvSpPr>
              <p:cNvPr id="7185" name="矩形 17"/>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7186" name="矩形 1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sp>
        <p:nvSpPr>
          <p:cNvPr id="2" name="文本框 1">
            <a:extLst>
              <a:ext uri="{FF2B5EF4-FFF2-40B4-BE49-F238E27FC236}">
                <a16:creationId xmlns:a16="http://schemas.microsoft.com/office/drawing/2014/main" id="{FA1FCF0C-A79D-4E42-BE0A-5F0AEC597018}"/>
              </a:ext>
            </a:extLst>
          </p:cNvPr>
          <p:cNvSpPr txBox="1"/>
          <p:nvPr/>
        </p:nvSpPr>
        <p:spPr>
          <a:xfrm>
            <a:off x="1425994" y="1526961"/>
            <a:ext cx="3927737" cy="4524315"/>
          </a:xfrm>
          <a:prstGeom prst="rect">
            <a:avLst/>
          </a:prstGeom>
          <a:noFill/>
        </p:spPr>
        <p:txBody>
          <a:bodyPr wrap="square" rtlCol="0">
            <a:spAutoFit/>
          </a:bodyPr>
          <a:lstStyle/>
          <a:p>
            <a:r>
              <a:rPr lang="zh-CN" altLang="en-US" sz="2400" b="0" i="0" dirty="0">
                <a:solidFill>
                  <a:srgbClr val="121212"/>
                </a:solidFill>
                <a:effectLst/>
                <a:latin typeface="-apple-system"/>
              </a:rPr>
              <a:t>假设有一个酒鬼处于悬崖附近，以悬崖为零点在一维坐标轴上行走，每走一步结果都</a:t>
            </a:r>
            <a:r>
              <a:rPr lang="zh-CN" altLang="en-US" sz="2400" dirty="0">
                <a:solidFill>
                  <a:srgbClr val="121212"/>
                </a:solidFill>
                <a:latin typeface="-apple-system"/>
              </a:rPr>
              <a:t>将导致醉汉</a:t>
            </a:r>
            <a:r>
              <a:rPr lang="zh-CN" altLang="en-US" sz="2400" b="0" i="0" dirty="0">
                <a:solidFill>
                  <a:srgbClr val="121212"/>
                </a:solidFill>
                <a:effectLst/>
                <a:latin typeface="-apple-system"/>
              </a:rPr>
              <a:t>靠近悬崖一步或者远离悬崖悬崖一步。</a:t>
            </a:r>
            <a:endParaRPr lang="en-US" altLang="zh-CN" sz="2400" b="0" i="0" dirty="0">
              <a:solidFill>
                <a:srgbClr val="121212"/>
              </a:solidFill>
              <a:effectLst/>
              <a:latin typeface="-apple-system"/>
            </a:endParaRPr>
          </a:p>
          <a:p>
            <a:endParaRPr lang="en-US" altLang="zh-CN" sz="2400" b="0" i="0" dirty="0">
              <a:solidFill>
                <a:srgbClr val="121212"/>
              </a:solidFill>
              <a:effectLst/>
              <a:latin typeface="-apple-system"/>
            </a:endParaRPr>
          </a:p>
          <a:p>
            <a:r>
              <a:rPr lang="zh-CN" altLang="en-US" sz="2400" b="0" i="0" dirty="0">
                <a:solidFill>
                  <a:srgbClr val="121212"/>
                </a:solidFill>
                <a:effectLst/>
                <a:latin typeface="-apple-system"/>
              </a:rPr>
              <a:t>令每一步沿着坐标轴正向概率行走概率为</a:t>
            </a:r>
            <a:r>
              <a:rPr lang="en-US" altLang="zh-CN" sz="2400" b="0" i="0" dirty="0">
                <a:solidFill>
                  <a:srgbClr val="121212"/>
                </a:solidFill>
                <a:effectLst/>
                <a:latin typeface="-apple-system"/>
              </a:rPr>
              <a:t>p</a:t>
            </a:r>
            <a:r>
              <a:rPr lang="en-US" altLang="zh-CN" sz="2400" dirty="0">
                <a:solidFill>
                  <a:srgbClr val="121212"/>
                </a:solidFill>
                <a:latin typeface="-apple-system"/>
              </a:rPr>
              <a:t>,</a:t>
            </a:r>
            <a:r>
              <a:rPr lang="zh-CN" altLang="en-US" sz="2400" dirty="0">
                <a:solidFill>
                  <a:srgbClr val="121212"/>
                </a:solidFill>
                <a:latin typeface="-apple-system"/>
              </a:rPr>
              <a:t>则沿着坐标轴负方向行走概率为</a:t>
            </a:r>
            <a:r>
              <a:rPr lang="en-US" altLang="zh-CN" sz="2400" dirty="0">
                <a:solidFill>
                  <a:srgbClr val="121212"/>
                </a:solidFill>
                <a:latin typeface="-apple-system"/>
              </a:rPr>
              <a:t>1-p</a:t>
            </a:r>
            <a:r>
              <a:rPr lang="zh-CN" altLang="en-US" sz="2400" dirty="0">
                <a:solidFill>
                  <a:srgbClr val="121212"/>
                </a:solidFill>
                <a:latin typeface="-apple-system"/>
              </a:rPr>
              <a:t>。</a:t>
            </a:r>
            <a:endParaRPr lang="en-US" altLang="zh-CN" sz="2400" dirty="0">
              <a:solidFill>
                <a:srgbClr val="121212"/>
              </a:solidFill>
              <a:latin typeface="-apple-system"/>
            </a:endParaRPr>
          </a:p>
          <a:p>
            <a:endParaRPr lang="en-US" altLang="zh-CN" sz="2400" dirty="0">
              <a:solidFill>
                <a:srgbClr val="121212"/>
              </a:solidFill>
              <a:latin typeface="-apple-system"/>
            </a:endParaRPr>
          </a:p>
          <a:p>
            <a:r>
              <a:rPr lang="zh-CN" altLang="en-US" sz="2400" b="0" i="0" dirty="0">
                <a:solidFill>
                  <a:srgbClr val="121212"/>
                </a:solidFill>
                <a:effectLst/>
                <a:latin typeface="-apple-system"/>
              </a:rPr>
              <a:t>令坐标</a:t>
            </a:r>
            <a:r>
              <a:rPr lang="en-US" altLang="zh-CN" sz="2400" b="0" i="0" dirty="0">
                <a:solidFill>
                  <a:srgbClr val="121212"/>
                </a:solidFill>
                <a:effectLst/>
                <a:latin typeface="-apple-system"/>
              </a:rPr>
              <a:t>1</a:t>
            </a:r>
            <a:r>
              <a:rPr lang="zh-CN" altLang="en-US" sz="2400" dirty="0">
                <a:solidFill>
                  <a:srgbClr val="121212"/>
                </a:solidFill>
                <a:latin typeface="-apple-system"/>
              </a:rPr>
              <a:t>为起点，探究酒鬼摔死概率</a:t>
            </a:r>
            <a:endParaRPr lang="en-US" altLang="zh-CN" sz="2400" b="0" i="0" dirty="0">
              <a:solidFill>
                <a:srgbClr val="121212"/>
              </a:solidFill>
              <a:effectLst/>
              <a:latin typeface="-apple-system"/>
            </a:endParaRPr>
          </a:p>
        </p:txBody>
      </p:sp>
      <p:pic>
        <p:nvPicPr>
          <p:cNvPr id="3" name="图片 2">
            <a:extLst>
              <a:ext uri="{FF2B5EF4-FFF2-40B4-BE49-F238E27FC236}">
                <a16:creationId xmlns:a16="http://schemas.microsoft.com/office/drawing/2014/main" id="{F6B03BE9-7A50-41C4-B214-56A544ED7D01}"/>
              </a:ext>
            </a:extLst>
          </p:cNvPr>
          <p:cNvPicPr>
            <a:picLocks noChangeAspect="1"/>
          </p:cNvPicPr>
          <p:nvPr/>
        </p:nvPicPr>
        <p:blipFill>
          <a:blip r:embed="rId2"/>
          <a:stretch>
            <a:fillRect/>
          </a:stretch>
        </p:blipFill>
        <p:spPr>
          <a:xfrm>
            <a:off x="5510424" y="2403619"/>
            <a:ext cx="5255582" cy="2494645"/>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12" name="组合 33"/>
          <p:cNvGrpSpPr/>
          <p:nvPr/>
        </p:nvGrpSpPr>
        <p:grpSpPr>
          <a:xfrm>
            <a:off x="555625" y="598488"/>
            <a:ext cx="3690938" cy="521970"/>
            <a:chOff x="314768" y="240848"/>
            <a:chExt cx="3690814" cy="521317"/>
          </a:xfrm>
        </p:grpSpPr>
        <p:sp>
          <p:nvSpPr>
            <p:cNvPr id="16413" name="文本框 34"/>
            <p:cNvSpPr txBox="1"/>
            <p:nvPr/>
          </p:nvSpPr>
          <p:spPr>
            <a:xfrm>
              <a:off x="1185108" y="240848"/>
              <a:ext cx="2820474" cy="521317"/>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概率分析</a:t>
              </a:r>
            </a:p>
          </p:txBody>
        </p:sp>
        <p:grpSp>
          <p:nvGrpSpPr>
            <p:cNvPr id="16414" name="组合 41"/>
            <p:cNvGrpSpPr/>
            <p:nvPr/>
          </p:nvGrpSpPr>
          <p:grpSpPr>
            <a:xfrm>
              <a:off x="314768" y="301787"/>
              <a:ext cx="665208" cy="389721"/>
              <a:chOff x="907560" y="884624"/>
              <a:chExt cx="780449" cy="457236"/>
            </a:xfrm>
          </p:grpSpPr>
          <p:sp>
            <p:nvSpPr>
              <p:cNvPr id="16415" name="矩形 42"/>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16416" name="矩形 43"/>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pic>
        <p:nvPicPr>
          <p:cNvPr id="3" name="图片 2">
            <a:extLst>
              <a:ext uri="{FF2B5EF4-FFF2-40B4-BE49-F238E27FC236}">
                <a16:creationId xmlns:a16="http://schemas.microsoft.com/office/drawing/2014/main" id="{9D691066-6F96-40A7-97EB-24ECB617FD5E}"/>
              </a:ext>
            </a:extLst>
          </p:cNvPr>
          <p:cNvPicPr>
            <a:picLocks noChangeAspect="1"/>
          </p:cNvPicPr>
          <p:nvPr/>
        </p:nvPicPr>
        <p:blipFill>
          <a:blip r:embed="rId2"/>
          <a:stretch>
            <a:fillRect/>
          </a:stretch>
        </p:blipFill>
        <p:spPr>
          <a:xfrm>
            <a:off x="3407712" y="1205273"/>
            <a:ext cx="5008317" cy="4906526"/>
          </a:xfrm>
          <a:prstGeom prst="rect">
            <a:avLst/>
          </a:prstGeom>
        </p:spPr>
      </p:pic>
      <p:sp>
        <p:nvSpPr>
          <p:cNvPr id="4" name="文本框 3">
            <a:extLst>
              <a:ext uri="{FF2B5EF4-FFF2-40B4-BE49-F238E27FC236}">
                <a16:creationId xmlns:a16="http://schemas.microsoft.com/office/drawing/2014/main" id="{186A1206-EE9B-4147-A8C6-1F44783C26FE}"/>
              </a:ext>
            </a:extLst>
          </p:cNvPr>
          <p:cNvSpPr txBox="1"/>
          <p:nvPr/>
        </p:nvSpPr>
        <p:spPr>
          <a:xfrm>
            <a:off x="3890909" y="6259512"/>
            <a:ext cx="4410182" cy="369332"/>
          </a:xfrm>
          <a:prstGeom prst="rect">
            <a:avLst/>
          </a:prstGeom>
          <a:noFill/>
        </p:spPr>
        <p:txBody>
          <a:bodyPr wrap="none" rtlCol="0">
            <a:spAutoFit/>
          </a:bodyPr>
          <a:lstStyle/>
          <a:p>
            <a:r>
              <a:rPr lang="zh-CN" altLang="en-US" dirty="0"/>
              <a:t>图</a:t>
            </a:r>
            <a:r>
              <a:rPr lang="en-US" altLang="zh-CN" dirty="0"/>
              <a:t>1-2:</a:t>
            </a:r>
            <a:r>
              <a:rPr lang="zh-CN" altLang="en-US" dirty="0"/>
              <a:t>以坐标</a:t>
            </a:r>
            <a:r>
              <a:rPr lang="en-US" altLang="zh-CN" dirty="0"/>
              <a:t>1</a:t>
            </a:r>
            <a:r>
              <a:rPr lang="zh-CN" altLang="en-US" dirty="0"/>
              <a:t>为起点走到其他节点的概率</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33" name="组合 16"/>
          <p:cNvGrpSpPr/>
          <p:nvPr/>
        </p:nvGrpSpPr>
        <p:grpSpPr>
          <a:xfrm>
            <a:off x="555625" y="598488"/>
            <a:ext cx="3690938" cy="521970"/>
            <a:chOff x="314768" y="240848"/>
            <a:chExt cx="3690814" cy="521317"/>
          </a:xfrm>
        </p:grpSpPr>
        <p:sp>
          <p:nvSpPr>
            <p:cNvPr id="5134" name="文本框 19"/>
            <p:cNvSpPr txBox="1"/>
            <p:nvPr/>
          </p:nvSpPr>
          <p:spPr>
            <a:xfrm>
              <a:off x="1185108" y="240848"/>
              <a:ext cx="2820474" cy="521317"/>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概率分析</a:t>
              </a:r>
            </a:p>
          </p:txBody>
        </p:sp>
        <p:grpSp>
          <p:nvGrpSpPr>
            <p:cNvPr id="5135" name="组合 20"/>
            <p:cNvGrpSpPr/>
            <p:nvPr/>
          </p:nvGrpSpPr>
          <p:grpSpPr>
            <a:xfrm>
              <a:off x="314768" y="301787"/>
              <a:ext cx="665208" cy="389721"/>
              <a:chOff x="907560" y="884624"/>
              <a:chExt cx="780449" cy="457236"/>
            </a:xfrm>
          </p:grpSpPr>
          <p:sp>
            <p:nvSpPr>
              <p:cNvPr id="5136" name="矩形 22"/>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5137" name="矩形 23"/>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sp>
        <p:nvSpPr>
          <p:cNvPr id="2" name="文本框 1">
            <a:extLst>
              <a:ext uri="{FF2B5EF4-FFF2-40B4-BE49-F238E27FC236}">
                <a16:creationId xmlns:a16="http://schemas.microsoft.com/office/drawing/2014/main" id="{95EFEB22-9433-4EBB-8A5D-3E9FF13F4BB7}"/>
              </a:ext>
            </a:extLst>
          </p:cNvPr>
          <p:cNvSpPr txBox="1"/>
          <p:nvPr/>
        </p:nvSpPr>
        <p:spPr>
          <a:xfrm>
            <a:off x="2565647" y="1819924"/>
            <a:ext cx="6196613" cy="3785652"/>
          </a:xfrm>
          <a:prstGeom prst="rect">
            <a:avLst/>
          </a:prstGeom>
          <a:noFill/>
        </p:spPr>
        <p:txBody>
          <a:bodyPr wrap="square" rtlCol="0">
            <a:spAutoFit/>
          </a:bodyPr>
          <a:lstStyle/>
          <a:p>
            <a:r>
              <a:rPr lang="zh-CN" altLang="en-US" sz="2400" b="0" i="0" dirty="0">
                <a:solidFill>
                  <a:srgbClr val="121212"/>
                </a:solidFill>
                <a:effectLst/>
                <a:latin typeface="-apple-system"/>
              </a:rPr>
              <a:t>假设概率</a:t>
            </a:r>
            <a:r>
              <a:rPr lang="en-US" altLang="zh-CN" sz="2400" b="0" i="0" dirty="0">
                <a:solidFill>
                  <a:srgbClr val="121212"/>
                </a:solidFill>
                <a:effectLst/>
                <a:latin typeface="-apple-system"/>
              </a:rPr>
              <a:t>P</a:t>
            </a:r>
            <a:r>
              <a:rPr lang="en-US" altLang="zh-CN" sz="2400" dirty="0">
                <a:solidFill>
                  <a:srgbClr val="121212"/>
                </a:solidFill>
                <a:latin typeface="-apple-system"/>
              </a:rPr>
              <a:t>(k)</a:t>
            </a:r>
            <a:r>
              <a:rPr lang="zh-CN" altLang="en-US" sz="2400" dirty="0">
                <a:solidFill>
                  <a:srgbClr val="121212"/>
                </a:solidFill>
                <a:latin typeface="-apple-system"/>
              </a:rPr>
              <a:t>为当酒鬼处于</a:t>
            </a:r>
            <a:r>
              <a:rPr lang="en-US" altLang="zh-CN" sz="2400" dirty="0">
                <a:solidFill>
                  <a:srgbClr val="121212"/>
                </a:solidFill>
                <a:latin typeface="-apple-system"/>
              </a:rPr>
              <a:t>k</a:t>
            </a:r>
            <a:r>
              <a:rPr lang="zh-CN" altLang="en-US" sz="2400" dirty="0">
                <a:solidFill>
                  <a:srgbClr val="121212"/>
                </a:solidFill>
                <a:latin typeface="-apple-system"/>
              </a:rPr>
              <a:t>位置时经过</a:t>
            </a:r>
            <a:r>
              <a:rPr lang="en-US" altLang="zh-CN" sz="2400" dirty="0">
                <a:solidFill>
                  <a:srgbClr val="121212"/>
                </a:solidFill>
                <a:latin typeface="-apple-system"/>
              </a:rPr>
              <a:t>n</a:t>
            </a:r>
            <a:r>
              <a:rPr lang="zh-CN" altLang="en-US" sz="2400" dirty="0">
                <a:solidFill>
                  <a:srgbClr val="121212"/>
                </a:solidFill>
                <a:latin typeface="-apple-system"/>
              </a:rPr>
              <a:t>步后摔死的概率。</a:t>
            </a:r>
            <a:endParaRPr lang="en-US" altLang="zh-CN" sz="2400" dirty="0">
              <a:solidFill>
                <a:srgbClr val="121212"/>
              </a:solidFill>
              <a:latin typeface="-apple-system"/>
            </a:endParaRPr>
          </a:p>
          <a:p>
            <a:endParaRPr lang="en-US" altLang="zh-CN" sz="2400" b="0" i="0" dirty="0">
              <a:solidFill>
                <a:srgbClr val="121212"/>
              </a:solidFill>
              <a:effectLst/>
              <a:latin typeface="-apple-system"/>
            </a:endParaRPr>
          </a:p>
          <a:p>
            <a:r>
              <a:rPr lang="zh-CN" altLang="en-US" sz="2400" b="0" i="0" dirty="0">
                <a:solidFill>
                  <a:srgbClr val="121212"/>
                </a:solidFill>
                <a:effectLst/>
                <a:latin typeface="-apple-system"/>
              </a:rPr>
              <a:t>分析</a:t>
            </a:r>
            <a:r>
              <a:rPr lang="en-US" altLang="zh-CN" sz="2400" dirty="0">
                <a:solidFill>
                  <a:srgbClr val="121212"/>
                </a:solidFill>
                <a:latin typeface="-apple-system"/>
              </a:rPr>
              <a:t>P(1)</a:t>
            </a:r>
            <a:r>
              <a:rPr lang="zh-CN" altLang="en-US" sz="2400" dirty="0">
                <a:solidFill>
                  <a:srgbClr val="121212"/>
                </a:solidFill>
                <a:latin typeface="-apple-system"/>
              </a:rPr>
              <a:t>应为：</a:t>
            </a:r>
            <a:endParaRPr lang="en-US" altLang="zh-CN" sz="2400" dirty="0">
              <a:solidFill>
                <a:srgbClr val="121212"/>
              </a:solidFill>
              <a:latin typeface="-apple-system"/>
            </a:endParaRPr>
          </a:p>
          <a:p>
            <a:r>
              <a:rPr lang="nn-NO" altLang="zh-CN" sz="2400" b="0" i="0" dirty="0">
                <a:solidFill>
                  <a:srgbClr val="121212"/>
                </a:solidFill>
                <a:effectLst/>
                <a:latin typeface="-apple-system"/>
              </a:rPr>
              <a:t>	           P(1) = </a:t>
            </a:r>
            <a:r>
              <a:rPr lang="en-US" altLang="zh-CN" sz="2400" dirty="0">
                <a:solidFill>
                  <a:srgbClr val="121212"/>
                </a:solidFill>
                <a:latin typeface="-apple-system"/>
              </a:rPr>
              <a:t>(</a:t>
            </a:r>
            <a:r>
              <a:rPr lang="nn-NO" altLang="zh-CN" sz="2400" b="0" i="0" dirty="0">
                <a:solidFill>
                  <a:srgbClr val="121212"/>
                </a:solidFill>
                <a:effectLst/>
                <a:latin typeface="-apple-system"/>
              </a:rPr>
              <a:t>1 - p </a:t>
            </a:r>
            <a:r>
              <a:rPr lang="en-US" altLang="zh-CN" sz="2400" b="0" i="0" dirty="0">
                <a:solidFill>
                  <a:srgbClr val="121212"/>
                </a:solidFill>
                <a:effectLst/>
                <a:latin typeface="-apple-system"/>
              </a:rPr>
              <a:t>)</a:t>
            </a:r>
            <a:r>
              <a:rPr lang="nn-NO" altLang="zh-CN" sz="2400" b="0" i="0" dirty="0">
                <a:solidFill>
                  <a:srgbClr val="121212"/>
                </a:solidFill>
                <a:effectLst/>
                <a:latin typeface="-apple-system"/>
              </a:rPr>
              <a:t>+ p*P(2)		</a:t>
            </a:r>
            <a:r>
              <a:rPr lang="zh-CN" altLang="en-US" sz="2000" b="1" dirty="0">
                <a:solidFill>
                  <a:srgbClr val="121212"/>
                </a:solidFill>
                <a:latin typeface="-apple-system"/>
              </a:rPr>
              <a:t>①</a:t>
            </a:r>
            <a:endParaRPr lang="nn-NO" altLang="zh-CN" sz="2000" b="1" i="0" dirty="0">
              <a:solidFill>
                <a:srgbClr val="121212"/>
              </a:solidFill>
              <a:effectLst/>
              <a:latin typeface="-apple-system"/>
            </a:endParaRPr>
          </a:p>
          <a:p>
            <a:endParaRPr lang="nn-NO" altLang="zh-CN" sz="2400" dirty="0">
              <a:solidFill>
                <a:srgbClr val="121212"/>
              </a:solidFill>
              <a:latin typeface="-apple-system"/>
            </a:endParaRPr>
          </a:p>
          <a:p>
            <a:r>
              <a:rPr lang="zh-CN" altLang="en-US" sz="2400" b="0" i="0" dirty="0">
                <a:solidFill>
                  <a:srgbClr val="121212"/>
                </a:solidFill>
                <a:effectLst/>
                <a:latin typeface="-apple-system"/>
              </a:rPr>
              <a:t>分析</a:t>
            </a:r>
            <a:r>
              <a:rPr lang="en-US" altLang="zh-CN" sz="2400" b="0" i="0" dirty="0">
                <a:solidFill>
                  <a:srgbClr val="121212"/>
                </a:solidFill>
                <a:effectLst/>
                <a:latin typeface="-apple-system"/>
              </a:rPr>
              <a:t>P(2)</a:t>
            </a:r>
            <a:r>
              <a:rPr lang="zh-CN" altLang="en-US" sz="2400" b="0" i="0" dirty="0">
                <a:solidFill>
                  <a:srgbClr val="121212"/>
                </a:solidFill>
                <a:effectLst/>
                <a:latin typeface="-apple-system"/>
              </a:rPr>
              <a:t>应为：</a:t>
            </a:r>
            <a:endParaRPr lang="en-US" altLang="zh-CN" sz="2400" b="0" i="0" dirty="0">
              <a:solidFill>
                <a:srgbClr val="121212"/>
              </a:solidFill>
              <a:effectLst/>
              <a:latin typeface="-apple-system"/>
            </a:endParaRPr>
          </a:p>
          <a:p>
            <a:r>
              <a:rPr lang="en-US" altLang="zh-CN" sz="2400" dirty="0">
                <a:solidFill>
                  <a:srgbClr val="121212"/>
                </a:solidFill>
                <a:latin typeface="-apple-system"/>
              </a:rPr>
              <a:t>                        P(2) = P(1)</a:t>
            </a:r>
            <a:r>
              <a:rPr lang="en-US" altLang="zh-CN" sz="2400" baseline="30000" dirty="0">
                <a:solidFill>
                  <a:srgbClr val="121212"/>
                </a:solidFill>
                <a:latin typeface="-apple-system"/>
              </a:rPr>
              <a:t>2       			</a:t>
            </a:r>
            <a:r>
              <a:rPr lang="zh-CN" altLang="en-US" sz="2000" b="1" dirty="0">
                <a:solidFill>
                  <a:srgbClr val="121212"/>
                </a:solidFill>
                <a:latin typeface="-apple-system"/>
              </a:rPr>
              <a:t>②</a:t>
            </a:r>
            <a:endParaRPr lang="en-US" altLang="zh-CN" sz="2000" b="1" dirty="0">
              <a:solidFill>
                <a:srgbClr val="121212"/>
              </a:solidFill>
              <a:latin typeface="-apple-system"/>
            </a:endParaRPr>
          </a:p>
          <a:p>
            <a:endParaRPr lang="en-US" altLang="zh-CN" sz="2400" dirty="0">
              <a:solidFill>
                <a:srgbClr val="121212"/>
              </a:solidFill>
              <a:latin typeface="-apple-system"/>
            </a:endParaRPr>
          </a:p>
          <a:p>
            <a:r>
              <a:rPr lang="zh-CN" altLang="en-US" sz="2400" dirty="0">
                <a:solidFill>
                  <a:srgbClr val="121212"/>
                </a:solidFill>
                <a:latin typeface="-apple-system"/>
              </a:rPr>
              <a:t>联合①②两式可得出</a:t>
            </a:r>
            <a:r>
              <a:rPr lang="en-US" altLang="zh-CN" sz="2400" dirty="0">
                <a:solidFill>
                  <a:srgbClr val="121212"/>
                </a:solidFill>
                <a:latin typeface="-apple-system"/>
              </a:rPr>
              <a:t>: P(1)= (1-p)/p</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44" name="组合 28"/>
          <p:cNvGrpSpPr/>
          <p:nvPr/>
        </p:nvGrpSpPr>
        <p:grpSpPr>
          <a:xfrm>
            <a:off x="555625" y="598488"/>
            <a:ext cx="3690938" cy="523220"/>
            <a:chOff x="314768" y="240848"/>
            <a:chExt cx="3690814" cy="522565"/>
          </a:xfrm>
        </p:grpSpPr>
        <p:sp>
          <p:nvSpPr>
            <p:cNvPr id="9245" name="文本框 31"/>
            <p:cNvSpPr txBox="1"/>
            <p:nvPr/>
          </p:nvSpPr>
          <p:spPr>
            <a:xfrm>
              <a:off x="1185108" y="240848"/>
              <a:ext cx="2820474" cy="522565"/>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分叉攻击成功率</a:t>
              </a:r>
            </a:p>
          </p:txBody>
        </p:sp>
        <p:grpSp>
          <p:nvGrpSpPr>
            <p:cNvPr id="9246" name="组合 34"/>
            <p:cNvGrpSpPr/>
            <p:nvPr/>
          </p:nvGrpSpPr>
          <p:grpSpPr>
            <a:xfrm>
              <a:off x="314768" y="301787"/>
              <a:ext cx="665208" cy="389721"/>
              <a:chOff x="907560" y="884624"/>
              <a:chExt cx="780449" cy="457236"/>
            </a:xfrm>
          </p:grpSpPr>
          <p:sp>
            <p:nvSpPr>
              <p:cNvPr id="9247" name="矩形 35"/>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9248" name="矩形 3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sp>
        <p:nvSpPr>
          <p:cNvPr id="2" name="文本框 1">
            <a:extLst>
              <a:ext uri="{FF2B5EF4-FFF2-40B4-BE49-F238E27FC236}">
                <a16:creationId xmlns:a16="http://schemas.microsoft.com/office/drawing/2014/main" id="{4EE9AF1D-7A9B-4C29-86C2-7C85CA47D1DA}"/>
              </a:ext>
            </a:extLst>
          </p:cNvPr>
          <p:cNvSpPr txBox="1"/>
          <p:nvPr/>
        </p:nvSpPr>
        <p:spPr>
          <a:xfrm>
            <a:off x="1523649" y="2044085"/>
            <a:ext cx="3963446" cy="3416320"/>
          </a:xfrm>
          <a:prstGeom prst="rect">
            <a:avLst/>
          </a:prstGeom>
          <a:noFill/>
        </p:spPr>
        <p:txBody>
          <a:bodyPr wrap="square" rtlCol="0">
            <a:spAutoFit/>
          </a:bodyPr>
          <a:lstStyle/>
          <a:p>
            <a:r>
              <a:rPr lang="zh-CN" altLang="en-US" sz="2400" b="0" i="0" dirty="0">
                <a:solidFill>
                  <a:srgbClr val="121212"/>
                </a:solidFill>
                <a:effectLst/>
                <a:latin typeface="-apple-system"/>
              </a:rPr>
              <a:t>假设诚实节点自分叉之后打包了</a:t>
            </a:r>
            <a:r>
              <a:rPr lang="en-US" altLang="zh-CN" sz="2400" b="0" i="0" dirty="0">
                <a:solidFill>
                  <a:srgbClr val="121212"/>
                </a:solidFill>
                <a:effectLst/>
                <a:latin typeface="-apple-system"/>
              </a:rPr>
              <a:t>Z</a:t>
            </a:r>
            <a:r>
              <a:rPr lang="zh-CN" altLang="en-US" sz="2400" b="0" i="0" dirty="0">
                <a:solidFill>
                  <a:srgbClr val="121212"/>
                </a:solidFill>
                <a:effectLst/>
                <a:latin typeface="-apple-system"/>
              </a:rPr>
              <a:t>个区块</a:t>
            </a:r>
            <a:endParaRPr lang="en-US" altLang="zh-CN" sz="2400" b="0" i="0" dirty="0">
              <a:solidFill>
                <a:srgbClr val="121212"/>
              </a:solidFill>
              <a:effectLst/>
              <a:latin typeface="-apple-system"/>
            </a:endParaRPr>
          </a:p>
          <a:p>
            <a:endParaRPr lang="en-US" altLang="zh-CN" sz="2400" b="0" i="0" dirty="0">
              <a:solidFill>
                <a:srgbClr val="121212"/>
              </a:solidFill>
              <a:effectLst/>
              <a:latin typeface="-apple-system"/>
            </a:endParaRPr>
          </a:p>
          <a:p>
            <a:r>
              <a:rPr lang="zh-CN" altLang="en-US" sz="2400" b="0" i="0" dirty="0">
                <a:solidFill>
                  <a:srgbClr val="121212"/>
                </a:solidFill>
                <a:effectLst/>
                <a:latin typeface="-apple-system"/>
              </a:rPr>
              <a:t>攻击者自分叉之后打包了</a:t>
            </a:r>
            <a:r>
              <a:rPr lang="en-US" altLang="zh-CN" sz="2400" dirty="0">
                <a:solidFill>
                  <a:srgbClr val="121212"/>
                </a:solidFill>
                <a:latin typeface="-apple-system"/>
              </a:rPr>
              <a:t>K</a:t>
            </a:r>
            <a:r>
              <a:rPr lang="zh-CN" altLang="en-US" sz="2400" b="0" i="0" dirty="0">
                <a:solidFill>
                  <a:srgbClr val="121212"/>
                </a:solidFill>
                <a:effectLst/>
                <a:latin typeface="-apple-system"/>
              </a:rPr>
              <a:t>个区块，其中</a:t>
            </a:r>
            <a:r>
              <a:rPr lang="en-US" altLang="zh-CN" sz="2400" dirty="0">
                <a:solidFill>
                  <a:srgbClr val="121212"/>
                </a:solidFill>
                <a:latin typeface="-apple-system"/>
              </a:rPr>
              <a:t>K</a:t>
            </a:r>
            <a:r>
              <a:rPr lang="zh-CN" altLang="en-US" sz="2400" dirty="0">
                <a:solidFill>
                  <a:srgbClr val="121212"/>
                </a:solidFill>
                <a:latin typeface="-apple-system"/>
              </a:rPr>
              <a:t>∈</a:t>
            </a:r>
            <a:r>
              <a:rPr lang="en-US" altLang="zh-CN" sz="2400" dirty="0">
                <a:solidFill>
                  <a:srgbClr val="121212"/>
                </a:solidFill>
                <a:latin typeface="-apple-system"/>
              </a:rPr>
              <a:t>(0,</a:t>
            </a:r>
            <a:r>
              <a:rPr lang="zh-CN" altLang="en-US" sz="2400" dirty="0">
                <a:solidFill>
                  <a:srgbClr val="121212"/>
                </a:solidFill>
                <a:latin typeface="-apple-system"/>
              </a:rPr>
              <a:t>∞</a:t>
            </a:r>
            <a:r>
              <a:rPr lang="en-US" altLang="zh-CN" sz="2400" dirty="0">
                <a:solidFill>
                  <a:srgbClr val="121212"/>
                </a:solidFill>
                <a:latin typeface="-apple-system"/>
              </a:rPr>
              <a:t>)</a:t>
            </a:r>
            <a:endParaRPr lang="en-US" altLang="zh-CN" sz="2400" b="0" i="0" dirty="0">
              <a:solidFill>
                <a:srgbClr val="121212"/>
              </a:solidFill>
              <a:effectLst/>
              <a:latin typeface="-apple-system"/>
            </a:endParaRPr>
          </a:p>
          <a:p>
            <a:endParaRPr lang="en-US" altLang="zh-CN" sz="2400" b="0" i="0" dirty="0">
              <a:solidFill>
                <a:srgbClr val="121212"/>
              </a:solidFill>
              <a:effectLst/>
              <a:latin typeface="-apple-system"/>
            </a:endParaRPr>
          </a:p>
          <a:p>
            <a:r>
              <a:rPr lang="zh-CN" altLang="en-US" sz="2400" b="0" i="0" dirty="0">
                <a:solidFill>
                  <a:srgbClr val="121212"/>
                </a:solidFill>
                <a:effectLst/>
                <a:latin typeface="-apple-system"/>
              </a:rPr>
              <a:t>讨论攻击者攻击成功即赶上诚实链出块数量的概率</a:t>
            </a:r>
            <a:endParaRPr lang="en-US" altLang="zh-CN" sz="2400" b="0" i="0" dirty="0">
              <a:solidFill>
                <a:srgbClr val="121212"/>
              </a:solidFill>
              <a:effectLst/>
              <a:latin typeface="-apple-system"/>
            </a:endParaRPr>
          </a:p>
          <a:p>
            <a:endParaRPr lang="en-US" altLang="zh-CN" sz="2400" dirty="0">
              <a:solidFill>
                <a:srgbClr val="121212"/>
              </a:solidFill>
              <a:latin typeface="-apple-system"/>
            </a:endParaRPr>
          </a:p>
        </p:txBody>
      </p:sp>
      <p:sp>
        <p:nvSpPr>
          <p:cNvPr id="14" name="文本框 13">
            <a:extLst>
              <a:ext uri="{FF2B5EF4-FFF2-40B4-BE49-F238E27FC236}">
                <a16:creationId xmlns:a16="http://schemas.microsoft.com/office/drawing/2014/main" id="{9924D7FA-9F7E-4A64-98B1-57BD28D547B8}"/>
              </a:ext>
            </a:extLst>
          </p:cNvPr>
          <p:cNvSpPr txBox="1"/>
          <p:nvPr/>
        </p:nvSpPr>
        <p:spPr>
          <a:xfrm>
            <a:off x="7610865" y="1840796"/>
            <a:ext cx="2624436" cy="369332"/>
          </a:xfrm>
          <a:prstGeom prst="rect">
            <a:avLst/>
          </a:prstGeom>
          <a:noFill/>
        </p:spPr>
        <p:txBody>
          <a:bodyPr wrap="none" rtlCol="0">
            <a:spAutoFit/>
          </a:bodyPr>
          <a:lstStyle/>
          <a:p>
            <a:r>
              <a:rPr lang="zh-CN" altLang="en-US" dirty="0"/>
              <a:t>诚实链上打包了</a:t>
            </a:r>
            <a:r>
              <a:rPr lang="en-US" altLang="zh-CN" dirty="0"/>
              <a:t>Z</a:t>
            </a:r>
            <a:r>
              <a:rPr lang="zh-CN" altLang="en-US" dirty="0"/>
              <a:t>个区块</a:t>
            </a:r>
          </a:p>
        </p:txBody>
      </p:sp>
      <p:sp>
        <p:nvSpPr>
          <p:cNvPr id="16" name="左大括号 15">
            <a:extLst>
              <a:ext uri="{FF2B5EF4-FFF2-40B4-BE49-F238E27FC236}">
                <a16:creationId xmlns:a16="http://schemas.microsoft.com/office/drawing/2014/main" id="{D0AFA27F-E51C-4E23-950B-141DB5AEE171}"/>
              </a:ext>
            </a:extLst>
          </p:cNvPr>
          <p:cNvSpPr/>
          <p:nvPr/>
        </p:nvSpPr>
        <p:spPr>
          <a:xfrm rot="5400000">
            <a:off x="8598962" y="543734"/>
            <a:ext cx="370640" cy="376813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左大括号 16">
            <a:extLst>
              <a:ext uri="{FF2B5EF4-FFF2-40B4-BE49-F238E27FC236}">
                <a16:creationId xmlns:a16="http://schemas.microsoft.com/office/drawing/2014/main" id="{C6378F05-91A3-4BFE-A8F9-64570983BA83}"/>
              </a:ext>
            </a:extLst>
          </p:cNvPr>
          <p:cNvSpPr/>
          <p:nvPr/>
        </p:nvSpPr>
        <p:spPr>
          <a:xfrm rot="16200000" flipV="1">
            <a:off x="8313244" y="3130899"/>
            <a:ext cx="370640" cy="2498237"/>
          </a:xfrm>
          <a:prstGeom prst="leftBrace">
            <a:avLst>
              <a:gd name="adj1" fmla="val 44261"/>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A9656F3B-6F4A-437A-9D44-6F065472BD50}"/>
              </a:ext>
            </a:extLst>
          </p:cNvPr>
          <p:cNvSpPr txBox="1"/>
          <p:nvPr/>
        </p:nvSpPr>
        <p:spPr>
          <a:xfrm>
            <a:off x="7188041" y="4600632"/>
            <a:ext cx="6094520" cy="369332"/>
          </a:xfrm>
          <a:prstGeom prst="rect">
            <a:avLst/>
          </a:prstGeom>
          <a:noFill/>
        </p:spPr>
        <p:txBody>
          <a:bodyPr wrap="square">
            <a:spAutoFit/>
          </a:bodyPr>
          <a:lstStyle/>
          <a:p>
            <a:r>
              <a:rPr lang="zh-CN" altLang="en-US" dirty="0"/>
              <a:t>攻击链上打包了</a:t>
            </a:r>
            <a:r>
              <a:rPr lang="en-US" altLang="zh-CN" dirty="0"/>
              <a:t>k</a:t>
            </a:r>
            <a:r>
              <a:rPr lang="zh-CN" altLang="en-US" dirty="0"/>
              <a:t>个区块</a:t>
            </a:r>
          </a:p>
        </p:txBody>
      </p:sp>
      <p:pic>
        <p:nvPicPr>
          <p:cNvPr id="19" name="图片 18">
            <a:extLst>
              <a:ext uri="{FF2B5EF4-FFF2-40B4-BE49-F238E27FC236}">
                <a16:creationId xmlns:a16="http://schemas.microsoft.com/office/drawing/2014/main" id="{DF190DF0-DE03-4D47-9BBA-9B033DBF6BEA}"/>
              </a:ext>
            </a:extLst>
          </p:cNvPr>
          <p:cNvPicPr>
            <a:picLocks noChangeAspect="1"/>
          </p:cNvPicPr>
          <p:nvPr/>
        </p:nvPicPr>
        <p:blipFill>
          <a:blip r:embed="rId2"/>
          <a:stretch>
            <a:fillRect/>
          </a:stretch>
        </p:blipFill>
        <p:spPr>
          <a:xfrm>
            <a:off x="5487095" y="2624651"/>
            <a:ext cx="5530093" cy="1546994"/>
          </a:xfrm>
          <a:prstGeom prst="rect">
            <a:avLst/>
          </a:prstGeom>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98" name="组合 74"/>
          <p:cNvGrpSpPr/>
          <p:nvPr/>
        </p:nvGrpSpPr>
        <p:grpSpPr>
          <a:xfrm>
            <a:off x="555625" y="598488"/>
            <a:ext cx="3690938" cy="954107"/>
            <a:chOff x="314768" y="240848"/>
            <a:chExt cx="3690814" cy="952913"/>
          </a:xfrm>
        </p:grpSpPr>
        <p:sp>
          <p:nvSpPr>
            <p:cNvPr id="15399" name="文本框 75"/>
            <p:cNvSpPr txBox="1"/>
            <p:nvPr/>
          </p:nvSpPr>
          <p:spPr>
            <a:xfrm>
              <a:off x="1185108" y="240848"/>
              <a:ext cx="2820474" cy="952913"/>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分叉攻击成功率</a:t>
              </a:r>
            </a:p>
            <a:p>
              <a:endParaRPr lang="zh-CN" altLang="en-US" sz="2800" b="1" dirty="0">
                <a:solidFill>
                  <a:srgbClr val="7C92B9"/>
                </a:solidFill>
                <a:latin typeface="微软雅黑" panose="020B0503020204020204" pitchFamily="34" charset="-122"/>
                <a:ea typeface="微软雅黑" panose="020B0503020204020204" pitchFamily="34" charset="-122"/>
              </a:endParaRPr>
            </a:p>
          </p:txBody>
        </p:sp>
        <p:grpSp>
          <p:nvGrpSpPr>
            <p:cNvPr id="15400" name="组合 76"/>
            <p:cNvGrpSpPr/>
            <p:nvPr/>
          </p:nvGrpSpPr>
          <p:grpSpPr>
            <a:xfrm>
              <a:off x="314768" y="301787"/>
              <a:ext cx="665208" cy="389721"/>
              <a:chOff x="907560" y="884624"/>
              <a:chExt cx="780449" cy="457236"/>
            </a:xfrm>
          </p:grpSpPr>
          <p:sp>
            <p:nvSpPr>
              <p:cNvPr id="15401" name="矩形 77"/>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15402" name="矩形 7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pic>
        <p:nvPicPr>
          <p:cNvPr id="2" name="图片 1">
            <a:extLst>
              <a:ext uri="{FF2B5EF4-FFF2-40B4-BE49-F238E27FC236}">
                <a16:creationId xmlns:a16="http://schemas.microsoft.com/office/drawing/2014/main" id="{534D8E1C-118F-4DF0-AF60-D262F3A92B66}"/>
              </a:ext>
            </a:extLst>
          </p:cNvPr>
          <p:cNvPicPr>
            <a:picLocks noChangeAspect="1"/>
          </p:cNvPicPr>
          <p:nvPr/>
        </p:nvPicPr>
        <p:blipFill>
          <a:blip r:embed="rId2"/>
          <a:stretch>
            <a:fillRect/>
          </a:stretch>
        </p:blipFill>
        <p:spPr>
          <a:xfrm>
            <a:off x="2365089" y="3602094"/>
            <a:ext cx="6343233" cy="2494645"/>
          </a:xfrm>
          <a:prstGeom prst="rect">
            <a:avLst/>
          </a:prstGeom>
        </p:spPr>
      </p:pic>
      <p:sp>
        <p:nvSpPr>
          <p:cNvPr id="7" name="文本框 6">
            <a:extLst>
              <a:ext uri="{FF2B5EF4-FFF2-40B4-BE49-F238E27FC236}">
                <a16:creationId xmlns:a16="http://schemas.microsoft.com/office/drawing/2014/main" id="{F5CF2BDC-B175-41DE-96F7-1845E893B234}"/>
              </a:ext>
            </a:extLst>
          </p:cNvPr>
          <p:cNvSpPr txBox="1"/>
          <p:nvPr/>
        </p:nvSpPr>
        <p:spPr>
          <a:xfrm>
            <a:off x="2639961" y="1378260"/>
            <a:ext cx="6130840" cy="3046988"/>
          </a:xfrm>
          <a:prstGeom prst="rect">
            <a:avLst/>
          </a:prstGeom>
          <a:noFill/>
        </p:spPr>
        <p:txBody>
          <a:bodyPr wrap="square" rtlCol="0">
            <a:spAutoFit/>
          </a:bodyPr>
          <a:lstStyle/>
          <a:p>
            <a:r>
              <a:rPr lang="zh-CN" altLang="en-US" sz="2300" dirty="0">
                <a:solidFill>
                  <a:srgbClr val="121212"/>
                </a:solidFill>
                <a:latin typeface="-apple-system"/>
              </a:rPr>
              <a:t>设置诚实节点打包一个区块的概率是</a:t>
            </a:r>
            <a:r>
              <a:rPr lang="en-US" altLang="zh-CN" sz="2300" dirty="0">
                <a:solidFill>
                  <a:srgbClr val="121212"/>
                </a:solidFill>
                <a:latin typeface="-apple-system"/>
              </a:rPr>
              <a:t>P</a:t>
            </a:r>
            <a:r>
              <a:rPr lang="zh-CN" altLang="en-US" sz="2300" dirty="0">
                <a:solidFill>
                  <a:srgbClr val="121212"/>
                </a:solidFill>
                <a:latin typeface="-apple-system"/>
              </a:rPr>
              <a:t>，攻击节点打包一个区块的概率则为</a:t>
            </a:r>
            <a:r>
              <a:rPr lang="en-US" altLang="zh-CN" sz="2300" dirty="0">
                <a:solidFill>
                  <a:srgbClr val="121212"/>
                </a:solidFill>
                <a:latin typeface="-apple-system"/>
              </a:rPr>
              <a:t>q</a:t>
            </a:r>
            <a:r>
              <a:rPr lang="zh-CN" altLang="en-US" sz="2300" dirty="0">
                <a:solidFill>
                  <a:srgbClr val="121212"/>
                </a:solidFill>
                <a:latin typeface="-apple-system"/>
              </a:rPr>
              <a:t>，且</a:t>
            </a:r>
            <a:r>
              <a:rPr lang="en-US" altLang="zh-CN" sz="2300" dirty="0">
                <a:solidFill>
                  <a:srgbClr val="121212"/>
                </a:solidFill>
                <a:latin typeface="-apple-system"/>
              </a:rPr>
              <a:t>p=1-q</a:t>
            </a:r>
          </a:p>
          <a:p>
            <a:endParaRPr lang="en-US" altLang="zh-CN" sz="2300" b="0" i="0" dirty="0">
              <a:solidFill>
                <a:srgbClr val="121212"/>
              </a:solidFill>
              <a:effectLst/>
              <a:latin typeface="-apple-system"/>
            </a:endParaRPr>
          </a:p>
          <a:p>
            <a:r>
              <a:rPr lang="zh-CN" altLang="en-US" sz="2300" b="0" i="0" dirty="0">
                <a:solidFill>
                  <a:srgbClr val="121212"/>
                </a:solidFill>
                <a:effectLst/>
                <a:latin typeface="-apple-system"/>
              </a:rPr>
              <a:t>则诚实链上区块个数与攻击链上区块个数之差可以视为之前的酒鬼漫步问题中距离悬崖的距离</a:t>
            </a:r>
            <a:endParaRPr lang="en-US" altLang="zh-CN" sz="2300" b="0" i="0" dirty="0">
              <a:solidFill>
                <a:srgbClr val="121212"/>
              </a:solidFill>
              <a:effectLst/>
              <a:latin typeface="-apple-system"/>
            </a:endParaRPr>
          </a:p>
          <a:p>
            <a:endParaRPr lang="en-US" altLang="zh-CN" sz="2400" b="0" i="0" dirty="0">
              <a:solidFill>
                <a:srgbClr val="121212"/>
              </a:solidFill>
              <a:effectLst/>
              <a:latin typeface="-apple-system"/>
            </a:endParaRPr>
          </a:p>
          <a:p>
            <a:endParaRPr lang="en-US" altLang="zh-CN" sz="2400" dirty="0">
              <a:solidFill>
                <a:srgbClr val="121212"/>
              </a:solidFill>
              <a:latin typeface="-apple-system"/>
            </a:endParaRPr>
          </a:p>
        </p:txBody>
      </p:sp>
      <p:sp>
        <p:nvSpPr>
          <p:cNvPr id="8" name="文本框 7">
            <a:extLst>
              <a:ext uri="{FF2B5EF4-FFF2-40B4-BE49-F238E27FC236}">
                <a16:creationId xmlns:a16="http://schemas.microsoft.com/office/drawing/2014/main" id="{6DCA894C-98D1-4059-9614-516901CB840D}"/>
              </a:ext>
            </a:extLst>
          </p:cNvPr>
          <p:cNvSpPr txBox="1"/>
          <p:nvPr/>
        </p:nvSpPr>
        <p:spPr>
          <a:xfrm>
            <a:off x="4021584" y="6230659"/>
            <a:ext cx="3586579" cy="369332"/>
          </a:xfrm>
          <a:prstGeom prst="rect">
            <a:avLst/>
          </a:prstGeom>
          <a:noFill/>
        </p:spPr>
        <p:txBody>
          <a:bodyPr wrap="square" rtlCol="0">
            <a:spAutoFit/>
          </a:bodyPr>
          <a:lstStyle/>
          <a:p>
            <a:r>
              <a:rPr lang="zh-CN" altLang="en-US" dirty="0"/>
              <a:t>图</a:t>
            </a:r>
            <a:r>
              <a:rPr lang="en-US" altLang="zh-CN" dirty="0"/>
              <a:t>1-4</a:t>
            </a:r>
            <a:r>
              <a:rPr lang="zh-CN" altLang="en-US" dirty="0"/>
              <a:t>：诚实链与攻击链长度之差</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98" name="组合 74"/>
          <p:cNvGrpSpPr/>
          <p:nvPr/>
        </p:nvGrpSpPr>
        <p:grpSpPr>
          <a:xfrm>
            <a:off x="555625" y="598488"/>
            <a:ext cx="3690938" cy="954107"/>
            <a:chOff x="314768" y="240848"/>
            <a:chExt cx="3690814" cy="952913"/>
          </a:xfrm>
        </p:grpSpPr>
        <p:sp>
          <p:nvSpPr>
            <p:cNvPr id="15399" name="文本框 75"/>
            <p:cNvSpPr txBox="1"/>
            <p:nvPr/>
          </p:nvSpPr>
          <p:spPr>
            <a:xfrm>
              <a:off x="1185108" y="240848"/>
              <a:ext cx="2820474" cy="952913"/>
            </a:xfrm>
            <a:prstGeom prst="rect">
              <a:avLst/>
            </a:prstGeom>
            <a:noFill/>
            <a:ln w="9525">
              <a:noFill/>
            </a:ln>
          </p:spPr>
          <p:txBody>
            <a:bodyPr>
              <a:spAutoFit/>
            </a:bodyPr>
            <a:lstStyle/>
            <a:p>
              <a:r>
                <a:rPr lang="zh-CN" altLang="en-US" sz="2800" b="1" dirty="0">
                  <a:solidFill>
                    <a:srgbClr val="7C92B9"/>
                  </a:solidFill>
                  <a:latin typeface="微软雅黑" panose="020B0503020204020204" pitchFamily="34" charset="-122"/>
                  <a:ea typeface="微软雅黑" panose="020B0503020204020204" pitchFamily="34" charset="-122"/>
                </a:rPr>
                <a:t>分叉攻击成功率</a:t>
              </a:r>
            </a:p>
            <a:p>
              <a:endParaRPr lang="zh-CN" altLang="en-US" sz="2800" b="1" dirty="0">
                <a:solidFill>
                  <a:srgbClr val="7C92B9"/>
                </a:solidFill>
                <a:latin typeface="微软雅黑" panose="020B0503020204020204" pitchFamily="34" charset="-122"/>
                <a:ea typeface="微软雅黑" panose="020B0503020204020204" pitchFamily="34" charset="-122"/>
              </a:endParaRPr>
            </a:p>
          </p:txBody>
        </p:sp>
        <p:grpSp>
          <p:nvGrpSpPr>
            <p:cNvPr id="15400" name="组合 76"/>
            <p:cNvGrpSpPr/>
            <p:nvPr/>
          </p:nvGrpSpPr>
          <p:grpSpPr>
            <a:xfrm>
              <a:off x="314768" y="301787"/>
              <a:ext cx="665208" cy="389721"/>
              <a:chOff x="907560" y="884624"/>
              <a:chExt cx="780449" cy="457236"/>
            </a:xfrm>
          </p:grpSpPr>
          <p:sp>
            <p:nvSpPr>
              <p:cNvPr id="15401" name="矩形 77"/>
              <p:cNvSpPr/>
              <p:nvPr/>
            </p:nvSpPr>
            <p:spPr>
              <a:xfrm rot="-8083795">
                <a:off x="907560" y="884660"/>
                <a:ext cx="457200" cy="457200"/>
              </a:xfrm>
              <a:prstGeom prst="rect">
                <a:avLst/>
              </a:prstGeom>
              <a:solidFill>
                <a:srgbClr val="9D96C6"/>
              </a:solidFill>
              <a:ln w="9525">
                <a:noFill/>
              </a:ln>
            </p:spPr>
            <p:txBody>
              <a:bodyPr lIns="68579" tIns="34291" rIns="68579" bIns="34291"/>
              <a:lstStyle/>
              <a:p>
                <a:endParaRPr lang="zh-CN" altLang="en-US" dirty="0">
                  <a:solidFill>
                    <a:srgbClr val="9DCAE8"/>
                  </a:solidFill>
                  <a:latin typeface="等线" panose="02010600030101010101" charset="-122"/>
                </a:endParaRPr>
              </a:p>
            </p:txBody>
          </p:sp>
          <p:sp>
            <p:nvSpPr>
              <p:cNvPr id="15402" name="矩形 78"/>
              <p:cNvSpPr/>
              <p:nvPr/>
            </p:nvSpPr>
            <p:spPr>
              <a:xfrm rot="-2645600">
                <a:off x="1230809" y="884624"/>
                <a:ext cx="457200" cy="457200"/>
              </a:xfrm>
              <a:prstGeom prst="rect">
                <a:avLst/>
              </a:prstGeom>
              <a:solidFill>
                <a:srgbClr val="90C6CA"/>
              </a:solidFill>
              <a:ln w="9525">
                <a:noFill/>
              </a:ln>
            </p:spPr>
            <p:txBody>
              <a:bodyPr lIns="68579" tIns="34291" rIns="68579" bIns="34291"/>
              <a:lstStyle/>
              <a:p>
                <a:endParaRPr lang="zh-CN" altLang="en-US" dirty="0">
                  <a:solidFill>
                    <a:srgbClr val="000000"/>
                  </a:solidFill>
                  <a:latin typeface="等线" panose="02010600030101010101" charset="-122"/>
                </a:endParaRPr>
              </a:p>
            </p:txBody>
          </p:sp>
        </p:grpSp>
      </p:grpSp>
      <p:sp>
        <p:nvSpPr>
          <p:cNvPr id="7" name="文本框 6">
            <a:extLst>
              <a:ext uri="{FF2B5EF4-FFF2-40B4-BE49-F238E27FC236}">
                <a16:creationId xmlns:a16="http://schemas.microsoft.com/office/drawing/2014/main" id="{F5CF2BDC-B175-41DE-96F7-1845E893B234}"/>
              </a:ext>
            </a:extLst>
          </p:cNvPr>
          <p:cNvSpPr txBox="1"/>
          <p:nvPr/>
        </p:nvSpPr>
        <p:spPr>
          <a:xfrm>
            <a:off x="2703112" y="1919620"/>
            <a:ext cx="6130840" cy="1200329"/>
          </a:xfrm>
          <a:prstGeom prst="rect">
            <a:avLst/>
          </a:prstGeom>
          <a:noFill/>
        </p:spPr>
        <p:txBody>
          <a:bodyPr wrap="square" rtlCol="0">
            <a:spAutoFit/>
          </a:bodyPr>
          <a:lstStyle/>
          <a:p>
            <a:r>
              <a:rPr lang="zh-CN" altLang="en-US" sz="2400" b="0" i="0" dirty="0">
                <a:solidFill>
                  <a:srgbClr val="121212"/>
                </a:solidFill>
                <a:effectLst/>
                <a:latin typeface="-apple-system"/>
              </a:rPr>
              <a:t>结合之前算得</a:t>
            </a:r>
            <a:r>
              <a:rPr lang="en-US" altLang="zh-CN" sz="2400" b="0" i="0" dirty="0">
                <a:solidFill>
                  <a:srgbClr val="121212"/>
                </a:solidFill>
                <a:effectLst/>
                <a:latin typeface="-apple-system"/>
              </a:rPr>
              <a:t>P</a:t>
            </a:r>
            <a:r>
              <a:rPr lang="en-US" altLang="zh-CN" sz="2400" dirty="0">
                <a:solidFill>
                  <a:srgbClr val="121212"/>
                </a:solidFill>
                <a:latin typeface="-apple-system"/>
              </a:rPr>
              <a:t>(1)=(1-P)/P</a:t>
            </a:r>
            <a:r>
              <a:rPr lang="zh-CN" altLang="en-US" sz="2400" dirty="0">
                <a:solidFill>
                  <a:srgbClr val="121212"/>
                </a:solidFill>
                <a:latin typeface="-apple-system"/>
              </a:rPr>
              <a:t>，得到如下比特币白皮书计算章节的第一个表达式</a:t>
            </a:r>
            <a:endParaRPr lang="en-US" altLang="zh-CN" sz="2400" b="0" i="0" dirty="0">
              <a:solidFill>
                <a:srgbClr val="121212"/>
              </a:solidFill>
              <a:effectLst/>
              <a:latin typeface="-apple-system"/>
            </a:endParaRPr>
          </a:p>
          <a:p>
            <a:endParaRPr lang="en-US" altLang="zh-CN" sz="2400" dirty="0">
              <a:solidFill>
                <a:srgbClr val="121212"/>
              </a:solidFill>
              <a:latin typeface="-apple-system"/>
            </a:endParaRPr>
          </a:p>
        </p:txBody>
      </p:sp>
      <p:sp>
        <p:nvSpPr>
          <p:cNvPr id="8" name="文本框 7">
            <a:extLst>
              <a:ext uri="{FF2B5EF4-FFF2-40B4-BE49-F238E27FC236}">
                <a16:creationId xmlns:a16="http://schemas.microsoft.com/office/drawing/2014/main" id="{6DCA894C-98D1-4059-9614-516901CB840D}"/>
              </a:ext>
            </a:extLst>
          </p:cNvPr>
          <p:cNvSpPr txBox="1"/>
          <p:nvPr/>
        </p:nvSpPr>
        <p:spPr>
          <a:xfrm>
            <a:off x="3464481" y="5331490"/>
            <a:ext cx="5502637" cy="369332"/>
          </a:xfrm>
          <a:prstGeom prst="rect">
            <a:avLst/>
          </a:prstGeom>
          <a:noFill/>
        </p:spPr>
        <p:txBody>
          <a:bodyPr wrap="square" rtlCol="0">
            <a:spAutoFit/>
          </a:bodyPr>
          <a:lstStyle/>
          <a:p>
            <a:r>
              <a:rPr lang="zh-CN" altLang="en-US" dirty="0"/>
              <a:t>图</a:t>
            </a:r>
            <a:r>
              <a:rPr lang="en-US" altLang="zh-CN" dirty="0"/>
              <a:t>1-5</a:t>
            </a:r>
            <a:r>
              <a:rPr lang="zh-CN" altLang="en-US" dirty="0"/>
              <a:t>：白皮书计算落后</a:t>
            </a:r>
            <a:r>
              <a:rPr lang="en-US" altLang="zh-CN" dirty="0"/>
              <a:t>Z</a:t>
            </a:r>
            <a:r>
              <a:rPr lang="zh-CN" altLang="en-US" dirty="0"/>
              <a:t>个区块后攻击链追平的概率</a:t>
            </a:r>
          </a:p>
        </p:txBody>
      </p:sp>
      <p:pic>
        <p:nvPicPr>
          <p:cNvPr id="5" name="图片 4">
            <a:extLst>
              <a:ext uri="{FF2B5EF4-FFF2-40B4-BE49-F238E27FC236}">
                <a16:creationId xmlns:a16="http://schemas.microsoft.com/office/drawing/2014/main" id="{7F8FA76C-6511-415C-8D07-0469C5824354}"/>
              </a:ext>
            </a:extLst>
          </p:cNvPr>
          <p:cNvPicPr>
            <a:picLocks noChangeAspect="1"/>
          </p:cNvPicPr>
          <p:nvPr/>
        </p:nvPicPr>
        <p:blipFill>
          <a:blip r:embed="rId2"/>
          <a:stretch>
            <a:fillRect/>
          </a:stretch>
        </p:blipFill>
        <p:spPr>
          <a:xfrm>
            <a:off x="2514314" y="3069998"/>
            <a:ext cx="6774767" cy="2095682"/>
          </a:xfrm>
          <a:prstGeom prst="rect">
            <a:avLst/>
          </a:prstGeom>
        </p:spPr>
      </p:pic>
    </p:spTree>
    <p:extLst>
      <p:ext uri="{BB962C8B-B14F-4D97-AF65-F5344CB8AC3E}">
        <p14:creationId xmlns:p14="http://schemas.microsoft.com/office/powerpoint/2010/main" val="1243163814"/>
      </p:ext>
    </p:extLst>
  </p:cSld>
  <p:clrMapOvr>
    <a:masterClrMapping/>
  </p:clrMapOvr>
  <p:transition spd="med">
    <p:fade/>
  </p:transition>
</p:sld>
</file>

<file path=ppt/theme/theme1.xml><?xml version="1.0" encoding="utf-8"?>
<a:theme xmlns:a="http://schemas.openxmlformats.org/drawingml/2006/main" name="Office 主题​​">
  <a:themeElements>
    <a:clrScheme name="自定义 68">
      <a:dk1>
        <a:sysClr val="windowText" lastClr="000000"/>
      </a:dk1>
      <a:lt1>
        <a:sysClr val="window" lastClr="FFFFFF"/>
      </a:lt1>
      <a:dk2>
        <a:srgbClr val="44546A"/>
      </a:dk2>
      <a:lt2>
        <a:srgbClr val="E7E6E6"/>
      </a:lt2>
      <a:accent1>
        <a:srgbClr val="9D96C6"/>
      </a:accent1>
      <a:accent2>
        <a:srgbClr val="90C6CA"/>
      </a:accent2>
      <a:accent3>
        <a:srgbClr val="9D96C6"/>
      </a:accent3>
      <a:accent4>
        <a:srgbClr val="90C6CA"/>
      </a:accent4>
      <a:accent5>
        <a:srgbClr val="9D96C6"/>
      </a:accent5>
      <a:accent6>
        <a:srgbClr val="90C6CA"/>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68">
      <a:dk1>
        <a:sysClr val="windowText" lastClr="000000"/>
      </a:dk1>
      <a:lt1>
        <a:sysClr val="window" lastClr="FFFFFF"/>
      </a:lt1>
      <a:dk2>
        <a:srgbClr val="44546A"/>
      </a:dk2>
      <a:lt2>
        <a:srgbClr val="E7E6E6"/>
      </a:lt2>
      <a:accent1>
        <a:srgbClr val="9D96C6"/>
      </a:accent1>
      <a:accent2>
        <a:srgbClr val="90C6CA"/>
      </a:accent2>
      <a:accent3>
        <a:srgbClr val="9D96C6"/>
      </a:accent3>
      <a:accent4>
        <a:srgbClr val="90C6CA"/>
      </a:accent4>
      <a:accent5>
        <a:srgbClr val="9D96C6"/>
      </a:accent5>
      <a:accent6>
        <a:srgbClr val="90C6CA"/>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545</Words>
  <Application>Microsoft Office PowerPoint</Application>
  <PresentationFormat>宽屏</PresentationFormat>
  <Paragraphs>65</Paragraphs>
  <Slides>13</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13</vt:i4>
      </vt:variant>
    </vt:vector>
  </HeadingPairs>
  <TitlesOfParts>
    <vt:vector size="23" baseType="lpstr">
      <vt:lpstr>-apple-system</vt:lpstr>
      <vt:lpstr>等线</vt:lpstr>
      <vt:lpstr>等线 Light</vt:lpstr>
      <vt:lpstr>微软雅黑</vt:lpstr>
      <vt:lpstr>Arial</vt:lpstr>
      <vt:lpstr>Cambria Math</vt:lpstr>
      <vt:lpstr>Source Sans Pro</vt:lpstr>
      <vt:lpstr>Source Sans Pro Black</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egette</dc:creator>
  <cp:lastModifiedBy>周川</cp:lastModifiedBy>
  <cp:revision>69</cp:revision>
  <dcterms:created xsi:type="dcterms:W3CDTF">2017-03-10T16:53:00Z</dcterms:created>
  <dcterms:modified xsi:type="dcterms:W3CDTF">2020-12-17T01:45:56Z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8</vt:lpwstr>
  </property>
</Properties>
</file>